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2"/>
  </p:notesMasterIdLst>
  <p:sldIdLst>
    <p:sldId id="311" r:id="rId2"/>
    <p:sldId id="269" r:id="rId3"/>
    <p:sldId id="330" r:id="rId4"/>
    <p:sldId id="315" r:id="rId5"/>
    <p:sldId id="331" r:id="rId6"/>
    <p:sldId id="317" r:id="rId7"/>
    <p:sldId id="318" r:id="rId8"/>
    <p:sldId id="319" r:id="rId9"/>
    <p:sldId id="323" r:id="rId10"/>
    <p:sldId id="324" r:id="rId11"/>
    <p:sldId id="325" r:id="rId12"/>
    <p:sldId id="358" r:id="rId13"/>
    <p:sldId id="326" r:id="rId14"/>
    <p:sldId id="333" r:id="rId15"/>
    <p:sldId id="338" r:id="rId16"/>
    <p:sldId id="339" r:id="rId17"/>
    <p:sldId id="334" r:id="rId18"/>
    <p:sldId id="340" r:id="rId19"/>
    <p:sldId id="335" r:id="rId20"/>
    <p:sldId id="359" r:id="rId21"/>
    <p:sldId id="345" r:id="rId22"/>
    <p:sldId id="341" r:id="rId23"/>
    <p:sldId id="348" r:id="rId24"/>
    <p:sldId id="336" r:id="rId25"/>
    <p:sldId id="342" r:id="rId26"/>
    <p:sldId id="353" r:id="rId27"/>
    <p:sldId id="343" r:id="rId28"/>
    <p:sldId id="349" r:id="rId29"/>
    <p:sldId id="350" r:id="rId30"/>
    <p:sldId id="351" r:id="rId31"/>
    <p:sldId id="352" r:id="rId32"/>
    <p:sldId id="332" r:id="rId33"/>
    <p:sldId id="360" r:id="rId34"/>
    <p:sldId id="327" r:id="rId35"/>
    <p:sldId id="346" r:id="rId36"/>
    <p:sldId id="354" r:id="rId37"/>
    <p:sldId id="347" r:id="rId38"/>
    <p:sldId id="355" r:id="rId39"/>
    <p:sldId id="356" r:id="rId40"/>
    <p:sldId id="28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en" initials="u" lastIdx="2" clrIdx="0"/>
  <p:cmAuthor id="1" name="yochai" initials="y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47" autoAdjust="0"/>
    <p:restoredTop sz="89329" autoAdjust="0"/>
  </p:normalViewPr>
  <p:slideViewPr>
    <p:cSldViewPr>
      <p:cViewPr varScale="1">
        <p:scale>
          <a:sx n="103" d="100"/>
          <a:sy n="103" d="100"/>
        </p:scale>
        <p:origin x="156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4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-3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DA0E41CF-7B24-44D7-9B77-F461CDCCD284}" type="datetimeFigureOut">
              <a:rPr lang="he-IL" smtClean="0"/>
              <a:pPr/>
              <a:t>כ"ה/תמוז/תשע"ז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7EA8BD61-D36B-4A08-88CD-802073B5C88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83870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8BD61-D36B-4A08-88CD-802073B5C885}" type="slidenum">
              <a:rPr lang="he-IL" smtClean="0"/>
              <a:pPr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5814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8BD61-D36B-4A08-88CD-802073B5C885}" type="slidenum">
              <a:rPr lang="he-IL" smtClean="0"/>
              <a:pPr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3482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8BD61-D36B-4A08-88CD-802073B5C885}" type="slidenum">
              <a:rPr lang="he-IL" smtClean="0"/>
              <a:pPr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33256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</a:t>
            </a:r>
            <a:r>
              <a:rPr lang="en-US" dirty="0" err="1"/>
              <a:t>learnin</a:t>
            </a:r>
            <a:r>
              <a:rPr lang="he-IL" dirty="0"/>
              <a:t> ידע לקבוע את הפרמטרים האופטימליים בעצמו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8BD61-D36B-4A08-88CD-802073B5C885}" type="slidenum">
              <a:rPr lang="he-IL" smtClean="0"/>
              <a:pPr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0323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8BD61-D36B-4A08-88CD-802073B5C885}" type="slidenum">
              <a:rPr lang="he-IL" smtClean="0"/>
              <a:pPr/>
              <a:t>40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3859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8BD61-D36B-4A08-88CD-802073B5C885}" type="slidenum">
              <a:rPr lang="he-IL" smtClean="0"/>
              <a:pPr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7701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8BD61-D36B-4A08-88CD-802073B5C885}" type="slidenum">
              <a:rPr lang="he-IL" smtClean="0"/>
              <a:pPr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1661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8BD61-D36B-4A08-88CD-802073B5C885}" type="slidenum">
              <a:rPr lang="he-IL" smtClean="0"/>
              <a:pPr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8098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8BD61-D36B-4A08-88CD-802073B5C885}" type="slidenum">
              <a:rPr lang="he-IL" smtClean="0"/>
              <a:pPr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1328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8BD61-D36B-4A08-88CD-802073B5C885}" type="slidenum">
              <a:rPr lang="he-IL" smtClean="0"/>
              <a:pPr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77418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דגשים: מה כל עקומה בגרף אומרת</a:t>
            </a:r>
          </a:p>
          <a:p>
            <a:r>
              <a:rPr lang="he-IL" dirty="0"/>
              <a:t>להסביר מה זה משפחות פילטרים</a:t>
            </a:r>
          </a:p>
          <a:p>
            <a:r>
              <a:rPr lang="he-IL" dirty="0"/>
              <a:t>בכל משפחה יש סדר מסנן משתנה</a:t>
            </a:r>
          </a:p>
          <a:p>
            <a:r>
              <a:rPr lang="he-IL" dirty="0"/>
              <a:t>רואים שככל שסדר המסנן עולה, הביצועים יורדים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8BD61-D36B-4A08-88CD-802073B5C885}" type="slidenum">
              <a:rPr lang="he-IL" smtClean="0"/>
              <a:pPr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88359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8BD61-D36B-4A08-88CD-802073B5C885}" type="slidenum">
              <a:rPr lang="he-IL" smtClean="0"/>
              <a:pPr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1516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8BD61-D36B-4A08-88CD-802073B5C885}" type="slidenum">
              <a:rPr lang="he-IL" smtClean="0"/>
              <a:pPr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700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מלבן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מלבן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מלבן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מלבן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מלבן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מלבן מעוגל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מלבן מעוגל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מלבן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מלבן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מלבן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מלבן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כותרת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9" name="כותרת משנה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e-IL"/>
              <a:t>לחץ כדי לערוך סגנון כותרת משנה של תבנית בסיס</a:t>
            </a:r>
            <a:endParaRPr kumimoji="0" lang="en-US"/>
          </a:p>
        </p:txBody>
      </p:sp>
      <p:sp>
        <p:nvSpPr>
          <p:cNvPr id="28" name="מציין מיקום של תאריך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EB6FCD67-4309-4984-9557-AA1AE0FDAD17}" type="datetime1">
              <a:rPr lang="en-US" smtClean="0"/>
              <a:pPr/>
              <a:t>7/19/2017</a:t>
            </a:fld>
            <a:endParaRPr lang="en-US"/>
          </a:p>
        </p:txBody>
      </p:sp>
      <p:sp>
        <p:nvSpPr>
          <p:cNvPr id="17" name="מציין מיקום של כותרת תחתונה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מציין מיקום של מספר שקופית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83B04A27-F440-4AC9-BB49-F47EFB61C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2238-E5A0-4256-A2B2-191EA6C3634A}" type="datetime1">
              <a:rPr lang="en-US" smtClean="0"/>
              <a:pPr/>
              <a:t>7/19/2017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308F7-55B0-46C3-8A7F-273188F65D52}" type="datetime1">
              <a:rPr lang="en-US" smtClean="0"/>
              <a:pPr/>
              <a:t>7/19/2017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669CE-2F1D-449C-9461-57CEE017AD81}" type="datetime1">
              <a:rPr lang="en-US" smtClean="0"/>
              <a:pPr/>
              <a:t>7/19/2017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6" y="0"/>
            <a:ext cx="1008000" cy="4766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9D66-23CF-4EA5-ACA9-ED2DE1394703}" type="datetime1">
              <a:rPr lang="en-US" smtClean="0"/>
              <a:pPr/>
              <a:t>7/19/2017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0694-30FD-4060-9EE2-B473918E7107}" type="datetime1">
              <a:rPr lang="en-US" smtClean="0"/>
              <a:pPr/>
              <a:t>7/19/2017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/>
              <a:t>לחץ כדי לערוך סגנונות טקסט של תבנית בסיס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26" name="מציין מיקום של תאריך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646581C-461D-47D8-A2AC-30E4A29EEA3D}" type="datetime1">
              <a:rPr lang="en-US" smtClean="0"/>
              <a:pPr/>
              <a:t>7/19/2017</a:t>
            </a:fld>
            <a:endParaRPr lang="en-US"/>
          </a:p>
        </p:txBody>
      </p:sp>
      <p:sp>
        <p:nvSpPr>
          <p:cNvPr id="27" name="מציין מיקום של מספר שקופית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83B04A27-F440-4AC9-BB49-F47EFB61C3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מציין מיקום של כותרת תחתונה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02EA678A-1DE2-4BCC-9D23-B62A2B52549B}" type="datetime1">
              <a:rPr lang="en-US" smtClean="0"/>
              <a:pPr/>
              <a:t>7/19/2017</a:t>
            </a:fld>
            <a:endParaRPr lang="en-US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83B04A27-F440-4AC9-BB49-F47EFB61C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52BE2-EBBD-4B74-9362-60538C3F835D}" type="datetime1">
              <a:rPr lang="en-US" smtClean="0"/>
              <a:pPr/>
              <a:t>7/19/2017</a:t>
            </a:fld>
            <a:endParaRPr lang="en-US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8A84-44EE-4FE0-960D-26522D04B2C1}" type="datetime1">
              <a:rPr lang="en-US" smtClean="0"/>
              <a:pPr/>
              <a:t>7/19/2017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e-IL"/>
              <a:t>לחץ על הסמל כדי להוסיף תמונה</a:t>
            </a:r>
            <a:endParaRPr kumimoji="0"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70A92-EAA5-4A3C-9D84-37F5CB43D4A8}" type="datetime1">
              <a:rPr lang="en-US" smtClean="0"/>
              <a:pPr/>
              <a:t>7/19/2017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מלבן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מלבן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מלבן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מלבן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מלבן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מלבן מעוגל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מלבן מעוגל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מלבן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מלבן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מלבן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מלבן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מלבן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מלבן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מציין מיקום של כותרת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13" name="מציין מיקום טקסט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e-IL"/>
              <a:t>לחץ כדי לערוך סגנונות טקסט של תבנית בסיס</a:t>
            </a:r>
          </a:p>
          <a:p>
            <a:pPr lvl="1" eaLnBrk="1" latinLnBrk="0" hangingPunct="1"/>
            <a:r>
              <a:rPr kumimoji="0" lang="he-IL"/>
              <a:t>רמה שנייה</a:t>
            </a:r>
          </a:p>
          <a:p>
            <a:pPr lvl="2" eaLnBrk="1" latinLnBrk="0" hangingPunct="1"/>
            <a:r>
              <a:rPr kumimoji="0" lang="he-IL"/>
              <a:t>רמה שלישית</a:t>
            </a:r>
          </a:p>
          <a:p>
            <a:pPr lvl="3" eaLnBrk="1" latinLnBrk="0" hangingPunct="1"/>
            <a:r>
              <a:rPr kumimoji="0" lang="he-IL"/>
              <a:t>רמה רביעית</a:t>
            </a:r>
          </a:p>
          <a:p>
            <a:pPr lvl="4" eaLnBrk="1" latinLnBrk="0" hangingPunct="1"/>
            <a:r>
              <a:rPr kumimoji="0" lang="he-IL"/>
              <a:t>רמה חמישית</a:t>
            </a:r>
            <a:endParaRPr kumimoji="0" lang="en-US"/>
          </a:p>
        </p:txBody>
      </p:sp>
      <p:sp>
        <p:nvSpPr>
          <p:cNvPr id="14" name="מציין מיקום של תאריך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5792E5DA-49D4-494C-BE2A-0F59ABA5C25E}" type="datetime1">
              <a:rPr lang="en-US" smtClean="0"/>
              <a:pPr/>
              <a:t>7/19/2017</a:t>
            </a:fld>
            <a:endParaRPr lang="en-US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מציין מיקום של מספר שקופית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83B04A27-F440-4AC9-BB49-F47EFB61C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79512" y="2132856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Machine Learning of a Piezoelectric Sensor for Detection of Children Abandoned in Cars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0" y="3899938"/>
            <a:ext cx="9144000" cy="2958062"/>
          </a:xfrm>
        </p:spPr>
        <p:txBody>
          <a:bodyPr>
            <a:noAutofit/>
          </a:bodyPr>
          <a:lstStyle/>
          <a:p>
            <a:r>
              <a:rPr lang="en-US" b="1" dirty="0">
                <a:latin typeface="Garamond" panose="02020404030301010803" pitchFamily="18" charset="0"/>
                <a:cs typeface="Aparajita" pitchFamily="34" charset="0"/>
              </a:rPr>
              <a:t>Li Adar and Tom Beer</a:t>
            </a:r>
          </a:p>
          <a:p>
            <a:r>
              <a:rPr lang="en-US" dirty="0">
                <a:latin typeface="Garamond" panose="02020404030301010803" pitchFamily="18" charset="0"/>
                <a:cs typeface="Aparajita" pitchFamily="34" charset="0"/>
              </a:rPr>
              <a:t>Supervised by Alon </a:t>
            </a:r>
            <a:r>
              <a:rPr lang="en-US" dirty="0" err="1">
                <a:latin typeface="Garamond" panose="02020404030301010803" pitchFamily="18" charset="0"/>
                <a:cs typeface="Aparajita" pitchFamily="34" charset="0"/>
              </a:rPr>
              <a:t>Eilam</a:t>
            </a:r>
            <a:r>
              <a:rPr lang="en-US">
                <a:latin typeface="Garamond" panose="02020404030301010803" pitchFamily="18" charset="0"/>
                <a:cs typeface="Aparajita" pitchFamily="34" charset="0"/>
              </a:rPr>
              <a:t> &amp; </a:t>
            </a:r>
            <a:r>
              <a:rPr lang="en-US" dirty="0" err="1">
                <a:latin typeface="Garamond" panose="02020404030301010803" pitchFamily="18" charset="0"/>
                <a:cs typeface="Aparajita" pitchFamily="34" charset="0"/>
              </a:rPr>
              <a:t>Yair</a:t>
            </a:r>
            <a:r>
              <a:rPr lang="en-US" dirty="0">
                <a:latin typeface="Garamond" panose="02020404030301010803" pitchFamily="18" charset="0"/>
                <a:cs typeface="Aparajita" pitchFamily="34" charset="0"/>
              </a:rPr>
              <a:t> Moshe</a:t>
            </a:r>
          </a:p>
        </p:txBody>
      </p:sp>
      <p:pic>
        <p:nvPicPr>
          <p:cNvPr id="7" name="Picture 8" descr="http://pard.technion.ac.il/archives/Logo/Technion%20logo-1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144" y="6180961"/>
            <a:ext cx="2394856" cy="67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קבוצה 13"/>
          <p:cNvGrpSpPr/>
          <p:nvPr/>
        </p:nvGrpSpPr>
        <p:grpSpPr>
          <a:xfrm>
            <a:off x="-166712" y="5841832"/>
            <a:ext cx="1930400" cy="1016168"/>
            <a:chOff x="537548" y="76200"/>
            <a:chExt cx="1930400" cy="1016168"/>
          </a:xfrm>
        </p:grpSpPr>
        <p:pic>
          <p:nvPicPr>
            <p:cNvPr id="12" name="SIPL animated logo, low resolution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 cstate="print"/>
            <a:srcRect b="14094"/>
            <a:stretch>
              <a:fillRect/>
            </a:stretch>
          </p:blipFill>
          <p:spPr>
            <a:xfrm>
              <a:off x="711200" y="76200"/>
              <a:ext cx="1593088" cy="698240"/>
            </a:xfrm>
            <a:prstGeom prst="rect">
              <a:avLst/>
            </a:prstGeom>
          </p:spPr>
        </p:pic>
        <p:pic>
          <p:nvPicPr>
            <p:cNvPr id="13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748" y="137674"/>
              <a:ext cx="1344000" cy="493234"/>
            </a:xfrm>
            <a:prstGeom prst="rect">
              <a:avLst/>
            </a:prstGeom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537548" y="660401"/>
              <a:ext cx="1930400" cy="431967"/>
            </a:xfrm>
            <a:prstGeom prst="rect">
              <a:avLst/>
            </a:prstGeom>
          </p:spPr>
          <p:txBody>
            <a:bodyPr vert="horz" lIns="91440" tIns="45720" rIns="91440" bIns="45720" rtlCol="1" anchor="t">
              <a:normAutofit fontScale="85000" lnSpcReduction="20000"/>
            </a:bodyPr>
            <a:lstStyle>
              <a:lvl1pPr algn="l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he-IL" sz="1800" b="1" kern="1200" baseline="0" dirty="0" smtClean="0">
                  <a:solidFill>
                    <a:srgbClr val="00214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/>
              <a:r>
                <a:rPr lang="en-US" sz="1600" b="0" dirty="0">
                  <a:solidFill>
                    <a:srgbClr val="AD13A9"/>
                  </a:solidFill>
                  <a:latin typeface="Calibri"/>
                </a:rPr>
                <a:t>Signal and Image Processing Lab.</a:t>
              </a:r>
            </a:p>
          </p:txBody>
        </p:sp>
      </p:grpSp>
      <p:grpSp>
        <p:nvGrpSpPr>
          <p:cNvPr id="9" name="קבוצה 14"/>
          <p:cNvGrpSpPr/>
          <p:nvPr/>
        </p:nvGrpSpPr>
        <p:grpSpPr>
          <a:xfrm>
            <a:off x="2703596" y="5733256"/>
            <a:ext cx="3668604" cy="1124744"/>
            <a:chOff x="4655065" y="114049"/>
            <a:chExt cx="3380572" cy="948328"/>
          </a:xfrm>
        </p:grpSpPr>
        <p:sp>
          <p:nvSpPr>
            <p:cNvPr id="10" name="Title 1"/>
            <p:cNvSpPr txBox="1">
              <a:spLocks/>
            </p:cNvSpPr>
            <p:nvPr/>
          </p:nvSpPr>
          <p:spPr>
            <a:xfrm>
              <a:off x="4655065" y="114049"/>
              <a:ext cx="3380572" cy="431967"/>
            </a:xfrm>
            <a:prstGeom prst="rect">
              <a:avLst/>
            </a:prstGeom>
          </p:spPr>
          <p:txBody>
            <a:bodyPr vert="horz" lIns="91440" tIns="45720" rIns="91440" bIns="45720" rtlCol="1" anchor="t">
              <a:normAutofit lnSpcReduction="10000"/>
            </a:bodyPr>
            <a:lstStyle>
              <a:lvl1pPr algn="l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he-IL" sz="1800" b="1" kern="1200" baseline="0" dirty="0" smtClean="0">
                  <a:solidFill>
                    <a:srgbClr val="00214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r>
                <a:rPr lang="en-US" sz="1600" b="0" dirty="0">
                  <a:solidFill>
                    <a:srgbClr val="002060"/>
                  </a:solidFill>
                  <a:latin typeface="Calibri"/>
                </a:rPr>
                <a:t>Andrew and Erna </a:t>
              </a:r>
              <a:r>
                <a:rPr lang="en-US" sz="1600" b="0" dirty="0" err="1">
                  <a:solidFill>
                    <a:srgbClr val="002060"/>
                  </a:solidFill>
                  <a:latin typeface="Calibri"/>
                </a:rPr>
                <a:t>Viterbi</a:t>
              </a:r>
              <a:r>
                <a:rPr lang="en-US" sz="1600" b="0" dirty="0">
                  <a:solidFill>
                    <a:srgbClr val="002060"/>
                  </a:solidFill>
                  <a:latin typeface="Calibri"/>
                </a:rPr>
                <a:t> Faculty of Electrical Engineering</a:t>
              </a:r>
            </a:p>
          </p:txBody>
        </p:sp>
        <p:pic>
          <p:nvPicPr>
            <p:cNvPr id="11" name="Picture 1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395" r="15670"/>
            <a:stretch/>
          </p:blipFill>
          <p:spPr>
            <a:xfrm>
              <a:off x="4727344" y="510690"/>
              <a:ext cx="2400000" cy="551687"/>
            </a:xfrm>
            <a:prstGeom prst="rect">
              <a:avLst/>
            </a:prstGeom>
          </p:spPr>
        </p:pic>
      </p:grpSp>
      <p:sp>
        <p:nvSpPr>
          <p:cNvPr id="15" name="כותרת משנה 2"/>
          <p:cNvSpPr txBox="1">
            <a:spLocks/>
          </p:cNvSpPr>
          <p:nvPr/>
        </p:nvSpPr>
        <p:spPr>
          <a:xfrm>
            <a:off x="7271792" y="4221088"/>
            <a:ext cx="1872208" cy="43204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64008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parajita" pitchFamily="34" charset="0"/>
              </a:rPr>
              <a:t>July 2017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paraji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173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Classification</a:t>
            </a: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491BDB2C-D528-48DC-917B-55EFD95C7AC7}"/>
              </a:ext>
            </a:extLst>
          </p:cNvPr>
          <p:cNvSpPr txBox="1">
            <a:spLocks/>
          </p:cNvSpPr>
          <p:nvPr/>
        </p:nvSpPr>
        <p:spPr>
          <a:xfrm>
            <a:off x="0" y="1196752"/>
            <a:ext cx="9252520" cy="482453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This is the discrimination of observations to categories via a statistical model</a:t>
            </a: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Many classification algorithms were tested, including:</a:t>
            </a:r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LDA</a:t>
            </a:r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KNN</a:t>
            </a:r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SVM</a:t>
            </a:r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Logistic regression</a:t>
            </a:r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Decision trees</a:t>
            </a:r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Naïve Bayes </a:t>
            </a:r>
            <a:endParaRPr lang="he-IL" sz="24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 lvl="1">
              <a:buClr>
                <a:schemeClr val="accent2">
                  <a:lumMod val="50000"/>
                </a:schemeClr>
              </a:buClr>
            </a:pPr>
            <a:endParaRPr lang="en-US" sz="4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>
              <a:lnSpc>
                <a:spcPts val="3300"/>
              </a:lnSpc>
              <a:buClr>
                <a:schemeClr val="accent2">
                  <a:lumMod val="50000"/>
                </a:schemeClr>
              </a:buClr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Parameters were tuned for each classifier and we compared between their optimal performances</a:t>
            </a:r>
          </a:p>
          <a:p>
            <a:pPr>
              <a:lnSpc>
                <a:spcPts val="4700"/>
              </a:lnSpc>
              <a:buClr>
                <a:schemeClr val="accent2">
                  <a:lumMod val="50000"/>
                </a:schemeClr>
              </a:buClr>
            </a:pPr>
            <a:endParaRPr lang="en-US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936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Hysteresis</a:t>
            </a:r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8C37A749-F76B-4C32-A3A2-DA19B6A504AD}"/>
              </a:ext>
            </a:extLst>
          </p:cNvPr>
          <p:cNvSpPr txBox="1">
            <a:spLocks/>
          </p:cNvSpPr>
          <p:nvPr/>
        </p:nvSpPr>
        <p:spPr>
          <a:xfrm>
            <a:off x="0" y="1196752"/>
            <a:ext cx="8676456" cy="482453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Low error rates are critical for this task: misdetections may be fatal and false alarms reduce reliability</a:t>
            </a: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On the other hand, a delay of a few seconds is harmless</a:t>
            </a: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The idea is to use this delay to output decisions with higher certainty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3EBCE2-0588-43A9-9C62-F75BE925F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5" t="2873" r="7731" b="6597"/>
          <a:stretch/>
        </p:blipFill>
        <p:spPr>
          <a:xfrm>
            <a:off x="35495" y="3645024"/>
            <a:ext cx="9108505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36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Results – feature extraction block</a:t>
            </a: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0D322D62-1840-47D0-93A4-AA610674E70B}"/>
              </a:ext>
            </a:extLst>
          </p:cNvPr>
          <p:cNvSpPr txBox="1">
            <a:spLocks/>
          </p:cNvSpPr>
          <p:nvPr/>
        </p:nvSpPr>
        <p:spPr>
          <a:xfrm>
            <a:off x="0" y="1412776"/>
            <a:ext cx="8676456" cy="482453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>
                  <a:lumMod val="50000"/>
                </a:schemeClr>
              </a:buClr>
            </a:pPr>
            <a:r>
              <a:rPr lang="en-US" sz="44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Wavelet filter selected</a:t>
            </a:r>
          </a:p>
          <a:p>
            <a:pPr>
              <a:lnSpc>
                <a:spcPct val="150000"/>
              </a:lnSpc>
              <a:buClr>
                <a:schemeClr val="accent2">
                  <a:lumMod val="50000"/>
                </a:schemeClr>
              </a:buClr>
            </a:pPr>
            <a:r>
              <a:rPr lang="en-US" sz="44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Level of decomposition</a:t>
            </a:r>
          </a:p>
          <a:p>
            <a:pPr>
              <a:lnSpc>
                <a:spcPct val="150000"/>
              </a:lnSpc>
              <a:buClr>
                <a:schemeClr val="accent2">
                  <a:lumMod val="50000"/>
                </a:schemeClr>
              </a:buClr>
            </a:pPr>
            <a:r>
              <a:rPr lang="en-US" sz="44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Number of used coefficients</a:t>
            </a:r>
          </a:p>
          <a:p>
            <a:pPr>
              <a:lnSpc>
                <a:spcPct val="150000"/>
              </a:lnSpc>
              <a:buClr>
                <a:schemeClr val="accent2">
                  <a:lumMod val="50000"/>
                </a:schemeClr>
              </a:buClr>
            </a:pPr>
            <a:endParaRPr lang="en-US" sz="44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>
              <a:lnSpc>
                <a:spcPct val="150000"/>
              </a:lnSpc>
              <a:buClr>
                <a:schemeClr val="accent2">
                  <a:lumMod val="50000"/>
                </a:schemeClr>
              </a:buClr>
            </a:pPr>
            <a:endParaRPr lang="en-US" sz="44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>
              <a:lnSpc>
                <a:spcPct val="150000"/>
              </a:lnSpc>
              <a:buClr>
                <a:schemeClr val="accent2">
                  <a:lumMod val="50000"/>
                </a:schemeClr>
              </a:buClr>
            </a:pPr>
            <a:endParaRPr lang="en-US" sz="44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>
              <a:lnSpc>
                <a:spcPct val="150000"/>
              </a:lnSpc>
              <a:buClr>
                <a:schemeClr val="accent2">
                  <a:lumMod val="50000"/>
                </a:schemeClr>
              </a:buClr>
            </a:pPr>
            <a:endParaRPr lang="en-US" sz="48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5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Results – Wavelet Selection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271ACC-D506-46F8-BC8F-8684E4C15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25" t="6276" r="8567" b="54020"/>
          <a:stretch/>
        </p:blipFill>
        <p:spPr>
          <a:xfrm>
            <a:off x="103121" y="1412776"/>
            <a:ext cx="8860769" cy="2277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CC8565-1733-417A-875C-961BBFFE24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11" t="6478" r="8568" b="54429"/>
          <a:stretch/>
        </p:blipFill>
        <p:spPr>
          <a:xfrm>
            <a:off x="103122" y="3933056"/>
            <a:ext cx="9023253" cy="246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9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Results – Wavelet Selection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BB78F-3085-40A4-8AFC-81074D8B8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72" t="6534" r="8636" b="54256"/>
          <a:stretch/>
        </p:blipFill>
        <p:spPr>
          <a:xfrm>
            <a:off x="-27182" y="1332179"/>
            <a:ext cx="9041128" cy="2469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C2DCE-924E-42A4-9DB5-EA078C219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2" t="6071" r="8103" b="53817"/>
          <a:stretch/>
        </p:blipFill>
        <p:spPr>
          <a:xfrm>
            <a:off x="-27182" y="4365104"/>
            <a:ext cx="9065827" cy="258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23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2EEF6EA1-058A-46BC-9337-7B9D7C31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83B04A27-F440-4AC9-BB49-F47EFB61C38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74402E72-3BBB-48AE-8DA3-713A33E79AF1}"/>
              </a:ext>
            </a:extLst>
          </p:cNvPr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Results – Wavelet Selection (3)</a:t>
            </a:r>
          </a:p>
        </p:txBody>
      </p:sp>
      <p:sp>
        <p:nvSpPr>
          <p:cNvPr id="13" name="מציין מיקום תוכן 2">
            <a:extLst>
              <a:ext uri="{FF2B5EF4-FFF2-40B4-BE49-F238E27FC236}">
                <a16:creationId xmlns:a16="http://schemas.microsoft.com/office/drawing/2014/main" id="{A6A5E5F1-E43F-4730-8AF3-B672E7A919AC}"/>
              </a:ext>
            </a:extLst>
          </p:cNvPr>
          <p:cNvSpPr txBox="1">
            <a:spLocks/>
          </p:cNvSpPr>
          <p:nvPr/>
        </p:nvSpPr>
        <p:spPr>
          <a:xfrm>
            <a:off x="0" y="1412776"/>
            <a:ext cx="8676456" cy="482453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Variance of performance for different wavelets is relatively small (range ~0.3-1.8)</a:t>
            </a: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Fejer-Korovkin</a:t>
            </a: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 of order 6 (fk6) achieved the lowest error rate</a:t>
            </a: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For most wavelet families, performance decreases as higher order filters are used.</a:t>
            </a: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endParaRPr lang="en-US" sz="26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endParaRPr lang="en-US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60AB1D-D52A-4F80-BEB3-AC128150913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165" y="3861048"/>
            <a:ext cx="4168835" cy="3126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0392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21BB349F-2FAF-4A34-BF3B-1F7726C1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83B04A27-F440-4AC9-BB49-F47EFB61C38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52F23283-D3CE-4723-BE7E-AAA0E3B98306}"/>
              </a:ext>
            </a:extLst>
          </p:cNvPr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Results – Wavelet Selection (4)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ציין מיקום תוכן 2">
                <a:extLst>
                  <a:ext uri="{FF2B5EF4-FFF2-40B4-BE49-F238E27FC236}">
                    <a16:creationId xmlns:a16="http://schemas.microsoft.com/office/drawing/2014/main" id="{8D1C6B8E-5344-4DF0-B299-540D21F212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196752"/>
                <a:ext cx="8676456" cy="4824536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365760" indent="-256032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•"/>
                  <a:defRPr kumimoji="0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8368" indent="-246888" algn="l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Font typeface="Georgia"/>
                  <a:buChar char="▫"/>
                  <a:defRPr kumimoji="0" sz="26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3544" indent="-219456" algn="l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Wingdings 2"/>
                  <a:buChar char=""/>
                  <a:defRPr kumimoji="0" sz="2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76" indent="-201168" algn="l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Wingdings 2"/>
                  <a:buChar char=""/>
                  <a:defRPr kumimoji="0" sz="2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88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20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3800"/>
                  </a:lnSpc>
                  <a:buClr>
                    <a:schemeClr val="accent2">
                      <a:lumMod val="50000"/>
                    </a:schemeClr>
                  </a:buClr>
                </a:pPr>
                <a:r>
                  <a:rPr lang="en-US" sz="2600" b="1" dirty="0">
                    <a:solidFill>
                      <a:schemeClr val="tx2">
                        <a:lumMod val="50000"/>
                      </a:schemeClr>
                    </a:solidFill>
                    <a:latin typeface="Garamond" pitchFamily="18" charset="0"/>
                  </a:rPr>
                  <a:t>DWT 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600" b="1" dirty="0">
                    <a:solidFill>
                      <a:schemeClr val="tx2">
                        <a:lumMod val="50000"/>
                      </a:schemeClr>
                    </a:solidFill>
                    <a:latin typeface="Garamond" pitchFamily="18" charset="0"/>
                  </a:rPr>
                  <a:t> filtering of the signal with scaled and shifted copies of the base wavelet </a:t>
                </a:r>
                <a14:m>
                  <m:oMath xmlns:m="http://schemas.openxmlformats.org/officeDocument/2006/math">
                    <m:r>
                      <a:rPr lang="en-US" sz="2600" b="1" i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600" b="1" dirty="0">
                    <a:solidFill>
                      <a:schemeClr val="tx2">
                        <a:lumMod val="50000"/>
                      </a:schemeClr>
                    </a:solidFill>
                    <a:latin typeface="Garamond" pitchFamily="18" charset="0"/>
                  </a:rPr>
                  <a:t> correlation</a:t>
                </a:r>
              </a:p>
              <a:p>
                <a:pPr>
                  <a:lnSpc>
                    <a:spcPts val="3800"/>
                  </a:lnSpc>
                  <a:buClr>
                    <a:schemeClr val="accent2">
                      <a:lumMod val="50000"/>
                    </a:schemeClr>
                  </a:buClr>
                </a:pPr>
                <a:r>
                  <a:rPr lang="en-US" sz="2600" b="1" dirty="0">
                    <a:solidFill>
                      <a:schemeClr val="tx2">
                        <a:lumMod val="50000"/>
                      </a:schemeClr>
                    </a:solidFill>
                    <a:latin typeface="Garamond" pitchFamily="18" charset="0"/>
                  </a:rPr>
                  <a:t>Higher order filters are smoother</a:t>
                </a:r>
              </a:p>
              <a:p>
                <a:pPr>
                  <a:lnSpc>
                    <a:spcPts val="3800"/>
                  </a:lnSpc>
                  <a:buClr>
                    <a:schemeClr val="accent2">
                      <a:lumMod val="50000"/>
                    </a:schemeClr>
                  </a:buClr>
                </a:pPr>
                <a:r>
                  <a:rPr lang="en-US" sz="2600" b="1" dirty="0">
                    <a:solidFill>
                      <a:schemeClr val="tx2">
                        <a:lumMod val="50000"/>
                      </a:schemeClr>
                    </a:solidFill>
                    <a:latin typeface="Garamond" pitchFamily="18" charset="0"/>
                  </a:rPr>
                  <a:t>We imply that a typical kid signal is relatively sharp and spiky</a:t>
                </a:r>
              </a:p>
              <a:p>
                <a:pPr>
                  <a:lnSpc>
                    <a:spcPts val="3800"/>
                  </a:lnSpc>
                  <a:buClr>
                    <a:schemeClr val="accent2">
                      <a:lumMod val="50000"/>
                    </a:schemeClr>
                  </a:buClr>
                </a:pPr>
                <a:endParaRPr lang="en-US" sz="2600" b="1" dirty="0">
                  <a:solidFill>
                    <a:schemeClr val="tx2">
                      <a:lumMod val="50000"/>
                    </a:schemeClr>
                  </a:solidFill>
                  <a:latin typeface="Garamond" pitchFamily="18" charset="0"/>
                </a:endParaRPr>
              </a:p>
              <a:p>
                <a:pPr>
                  <a:lnSpc>
                    <a:spcPts val="3800"/>
                  </a:lnSpc>
                  <a:buClr>
                    <a:schemeClr val="accent2">
                      <a:lumMod val="50000"/>
                    </a:schemeClr>
                  </a:buClr>
                </a:pPr>
                <a:endParaRPr lang="en-US" b="1" dirty="0">
                  <a:solidFill>
                    <a:schemeClr val="tx2">
                      <a:lumMod val="50000"/>
                    </a:schemeClr>
                  </a:solidFill>
                  <a:latin typeface="Garamond" pitchFamily="18" charset="0"/>
                </a:endParaRPr>
              </a:p>
            </p:txBody>
          </p:sp>
        </mc:Choice>
        <mc:Fallback xmlns="">
          <p:sp>
            <p:nvSpPr>
              <p:cNvPr id="13" name="מציין מיקום תוכן 2">
                <a:extLst>
                  <a:ext uri="{FF2B5EF4-FFF2-40B4-BE49-F238E27FC236}">
                    <a16:creationId xmlns:a16="http://schemas.microsoft.com/office/drawing/2014/main" xmlns="" id="{8D1C6B8E-5344-4DF0-B299-540D21F21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6752"/>
                <a:ext cx="8676456" cy="482453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C2274C3-19A1-4D26-9A3A-E58FCACD064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6" t="3119" r="7378" b="5365"/>
          <a:stretch/>
        </p:blipFill>
        <p:spPr bwMode="auto">
          <a:xfrm>
            <a:off x="4427984" y="3312502"/>
            <a:ext cx="4716016" cy="37048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2326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Results – Decomposition Levels (1)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A2F4D-C45C-4339-B426-C390E2389E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5317" r="7284" b="52150"/>
          <a:stretch/>
        </p:blipFill>
        <p:spPr bwMode="auto">
          <a:xfrm>
            <a:off x="382893" y="1305392"/>
            <a:ext cx="8365571" cy="29877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B872A7B1-9D70-488E-B47F-92EDA33520A6}"/>
              </a:ext>
            </a:extLst>
          </p:cNvPr>
          <p:cNvSpPr txBox="1">
            <a:spLocks/>
          </p:cNvSpPr>
          <p:nvPr/>
        </p:nvSpPr>
        <p:spPr>
          <a:xfrm>
            <a:off x="0" y="4581128"/>
            <a:ext cx="8676456" cy="230425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Optimal decomposition level is 8</a:t>
            </a: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Higher decomposition levels provide more detail in low frequencies</a:t>
            </a: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endParaRPr lang="en-US" sz="26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endParaRPr lang="en-US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321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Results – Decomposition Levels (2)</a:t>
            </a: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0D322D62-1840-47D0-93A4-AA610674E70B}"/>
              </a:ext>
            </a:extLst>
          </p:cNvPr>
          <p:cNvSpPr txBox="1">
            <a:spLocks/>
          </p:cNvSpPr>
          <p:nvPr/>
        </p:nvSpPr>
        <p:spPr>
          <a:xfrm>
            <a:off x="0" y="1412776"/>
            <a:ext cx="8676456" cy="482453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In the optimal decomposition level (8), the lowest band is [0,2]Hz</a:t>
            </a: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In decomposition level 9, the lowest band is [0,1]Hz</a:t>
            </a: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We infer that frequencies below 1Hz do not carry valuable information</a:t>
            </a: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Moreover, training with this irrelevant information decreases performance, due to overfitting</a:t>
            </a: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endParaRPr lang="en-US" sz="26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endParaRPr lang="en-US" sz="26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endParaRPr lang="en-US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537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 fontScale="850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Results – Wavelet Coefficients Number (1)</a:t>
            </a:r>
          </a:p>
        </p:txBody>
      </p:sp>
      <p:pic>
        <p:nvPicPr>
          <p:cNvPr id="7" name="Picture 2" descr="C:\Users\liadar\Dropbox\Tom_Li\waveletFig.bmp">
            <a:extLst>
              <a:ext uri="{FF2B5EF4-FFF2-40B4-BE49-F238E27FC236}">
                <a16:creationId xmlns:a16="http://schemas.microsoft.com/office/drawing/2014/main" id="{FDCA69CA-C335-4855-AC6C-28FC25C65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4" r="7973"/>
          <a:stretch/>
        </p:blipFill>
        <p:spPr bwMode="auto">
          <a:xfrm>
            <a:off x="35496" y="1552409"/>
            <a:ext cx="9053510" cy="540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89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8229600" cy="720080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Motivation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23528" y="1412776"/>
            <a:ext cx="8229600" cy="482453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>
                  <a:lumMod val="50000"/>
                </a:schemeClr>
              </a:buClr>
              <a:buNone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	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>
              <a:lnSpc>
                <a:spcPct val="150000"/>
              </a:lnSpc>
              <a:buClr>
                <a:schemeClr val="accent2">
                  <a:lumMod val="50000"/>
                </a:schemeClr>
              </a:buClr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>
              <a:lnSpc>
                <a:spcPct val="150000"/>
              </a:lnSpc>
              <a:buClr>
                <a:schemeClr val="accent2">
                  <a:lumMod val="50000"/>
                </a:schemeClr>
              </a:buClr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38AC5BC5-9948-4281-A10B-55D05178E0F0}"/>
              </a:ext>
            </a:extLst>
          </p:cNvPr>
          <p:cNvSpPr txBox="1">
            <a:spLocks/>
          </p:cNvSpPr>
          <p:nvPr/>
        </p:nvSpPr>
        <p:spPr>
          <a:xfrm>
            <a:off x="323528" y="1124744"/>
            <a:ext cx="8712968" cy="482453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200"/>
              </a:lnSpc>
              <a:buClr>
                <a:schemeClr val="accent2">
                  <a:lumMod val="50000"/>
                </a:schemeClr>
              </a:buClr>
            </a:pPr>
            <a:r>
              <a:rPr lang="en-US" sz="2850" b="1" dirty="0">
                <a:latin typeface="Garamond" panose="02020404030301010803" pitchFamily="18" charset="0"/>
              </a:rPr>
              <a:t>In recent years, more and more children are forgotten in cars by their parents or caregivers, with tragic results</a:t>
            </a:r>
          </a:p>
          <a:p>
            <a:pPr>
              <a:lnSpc>
                <a:spcPts val="4200"/>
              </a:lnSpc>
              <a:buClr>
                <a:schemeClr val="accent2">
                  <a:lumMod val="50000"/>
                </a:schemeClr>
              </a:buClr>
            </a:pPr>
            <a:r>
              <a:rPr lang="en-US" sz="2850" b="1" dirty="0">
                <a:latin typeface="Garamond" panose="02020404030301010803" pitchFamily="18" charset="0"/>
              </a:rPr>
              <a:t>This increasing phenomenon has even been given a name: ‘Forgotten Baby Syndrome” (FBS)</a:t>
            </a:r>
          </a:p>
          <a:p>
            <a:pPr>
              <a:lnSpc>
                <a:spcPts val="4200"/>
              </a:lnSpc>
              <a:buClr>
                <a:schemeClr val="accent2">
                  <a:lumMod val="50000"/>
                </a:schemeClr>
              </a:buClr>
            </a:pPr>
            <a:r>
              <a:rPr lang="en-US" sz="2850" b="1" dirty="0">
                <a:latin typeface="Garamond" panose="02020404030301010803" pitchFamily="18" charset="0"/>
              </a:rPr>
              <a:t>In Israel, 19 children have died in 400 such cases, in the last 8 years only</a:t>
            </a:r>
          </a:p>
          <a:p>
            <a:pPr>
              <a:lnSpc>
                <a:spcPts val="4200"/>
              </a:lnSpc>
              <a:buClr>
                <a:schemeClr val="accent2">
                  <a:lumMod val="50000"/>
                </a:schemeClr>
              </a:buClr>
            </a:pPr>
            <a:r>
              <a:rPr lang="en-US" sz="2850" b="1" dirty="0">
                <a:latin typeface="Garamond" panose="02020404030301010803" pitchFamily="18" charset="0"/>
              </a:rPr>
              <a:t>Awareness raising attempts have been found fruitless</a:t>
            </a:r>
          </a:p>
          <a:p>
            <a:pPr>
              <a:lnSpc>
                <a:spcPts val="4200"/>
              </a:lnSpc>
              <a:buClr>
                <a:schemeClr val="accent2">
                  <a:lumMod val="50000"/>
                </a:schemeClr>
              </a:buClr>
            </a:pPr>
            <a:r>
              <a:rPr lang="en-US" sz="2850" b="1" dirty="0">
                <a:latin typeface="Garamond" panose="02020404030301010803" pitchFamily="18" charset="0"/>
              </a:rPr>
              <a:t>A technological approach is essential to eradicate this problem</a:t>
            </a:r>
          </a:p>
        </p:txBody>
      </p:sp>
    </p:spTree>
    <p:extLst>
      <p:ext uri="{BB962C8B-B14F-4D97-AF65-F5344CB8AC3E}">
        <p14:creationId xmlns:p14="http://schemas.microsoft.com/office/powerpoint/2010/main" val="3801179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 fontScale="850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Results – Wavelet Coefficients Number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6BE40-1DE7-404C-8E51-18E97F509C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4" t="6751" r="7898" b="54413"/>
          <a:stretch/>
        </p:blipFill>
        <p:spPr bwMode="auto">
          <a:xfrm>
            <a:off x="107504" y="3429000"/>
            <a:ext cx="8804782" cy="21602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032FE1B2-6E59-4EE6-9863-371B38D7A26C}"/>
              </a:ext>
            </a:extLst>
          </p:cNvPr>
          <p:cNvSpPr txBox="1">
            <a:spLocks/>
          </p:cNvSpPr>
          <p:nvPr/>
        </p:nvSpPr>
        <p:spPr>
          <a:xfrm>
            <a:off x="0" y="5733256"/>
            <a:ext cx="8676456" cy="295232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Optimal number of coefficients is 50</a:t>
            </a:r>
          </a:p>
          <a:p>
            <a:pPr marL="109728" indent="0">
              <a:lnSpc>
                <a:spcPts val="3800"/>
              </a:lnSpc>
              <a:buClr>
                <a:schemeClr val="accent2">
                  <a:lumMod val="50000"/>
                </a:schemeClr>
              </a:buClr>
              <a:buNone/>
            </a:pPr>
            <a:endParaRPr lang="en-US" sz="26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endParaRPr lang="en-US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</p:txBody>
      </p:sp>
      <p:sp>
        <p:nvSpPr>
          <p:cNvPr id="11" name="מציין מיקום תוכן 2">
            <a:extLst>
              <a:ext uri="{FF2B5EF4-FFF2-40B4-BE49-F238E27FC236}">
                <a16:creationId xmlns:a16="http://schemas.microsoft.com/office/drawing/2014/main" id="{0952859C-F44B-475C-AC69-AF4B534079F3}"/>
              </a:ext>
            </a:extLst>
          </p:cNvPr>
          <p:cNvSpPr txBox="1">
            <a:spLocks/>
          </p:cNvSpPr>
          <p:nvPr/>
        </p:nvSpPr>
        <p:spPr>
          <a:xfrm>
            <a:off x="35496" y="1412776"/>
            <a:ext cx="8676456" cy="187220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The coefficients were not the only features used - statistical attributes of each sub band were added to the feature vector: min, max, mean,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std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endParaRPr lang="en-US" sz="26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 marL="109728" indent="0">
              <a:lnSpc>
                <a:spcPts val="3800"/>
              </a:lnSpc>
              <a:buClr>
                <a:schemeClr val="accent2">
                  <a:lumMod val="50000"/>
                </a:schemeClr>
              </a:buClr>
              <a:buNone/>
            </a:pPr>
            <a:endParaRPr lang="en-US" sz="26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endParaRPr lang="en-US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024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 fontScale="850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Results – Wavelet Coefficients Number (3)</a:t>
            </a:r>
          </a:p>
        </p:txBody>
      </p:sp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BECB1BEF-95B1-489B-BF40-42310EFE2D12}"/>
              </a:ext>
            </a:extLst>
          </p:cNvPr>
          <p:cNvSpPr txBox="1">
            <a:spLocks/>
          </p:cNvSpPr>
          <p:nvPr/>
        </p:nvSpPr>
        <p:spPr>
          <a:xfrm>
            <a:off x="-3920" y="1484784"/>
            <a:ext cx="8676456" cy="151216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 Statistical attributes proved to be very helpful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975092-C15C-4BEC-B367-C2FA24F59D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4" t="6751" r="7898" b="54413"/>
          <a:stretch/>
        </p:blipFill>
        <p:spPr bwMode="auto">
          <a:xfrm>
            <a:off x="29096" y="2456264"/>
            <a:ext cx="8804782" cy="21602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4A29B0-9AAF-42A8-9CB0-632C0A2030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76" t="7557" r="5901" b="53537"/>
          <a:stretch/>
        </p:blipFill>
        <p:spPr>
          <a:xfrm>
            <a:off x="-36512" y="4653136"/>
            <a:ext cx="9064299" cy="226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35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 fontScale="850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Results – Wavelet Coefficients Number (4)</a:t>
            </a: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415DC77A-C2F7-497A-AF1C-5AEBD6E8FEF7}"/>
              </a:ext>
            </a:extLst>
          </p:cNvPr>
          <p:cNvSpPr txBox="1">
            <a:spLocks/>
          </p:cNvSpPr>
          <p:nvPr/>
        </p:nvSpPr>
        <p:spPr>
          <a:xfrm>
            <a:off x="0" y="1412776"/>
            <a:ext cx="9144000" cy="482453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The statistical attributes might be the reason that even with 0-5 coefficients- error rate is still around 1%</a:t>
            </a: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Performance decreases as we increase the coefficient number beyond some value</a:t>
            </a: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Similarly to previous result, this is due to overfitting</a:t>
            </a: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Here, discarded coefficients contain high frequency irrelevant information</a:t>
            </a:r>
          </a:p>
        </p:txBody>
      </p:sp>
    </p:spTree>
    <p:extLst>
      <p:ext uri="{BB962C8B-B14F-4D97-AF65-F5344CB8AC3E}">
        <p14:creationId xmlns:p14="http://schemas.microsoft.com/office/powerpoint/2010/main" val="4033218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1689F-7829-4C0D-BAC6-A11E647D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69196-76CA-4D61-B6B6-143B87FAE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5" t="2816" r="5124" b="52482"/>
          <a:stretch/>
        </p:blipFill>
        <p:spPr>
          <a:xfrm>
            <a:off x="342292" y="1305392"/>
            <a:ext cx="7991872" cy="279705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68B7DDB-196F-4540-B204-4914FBC791B3}"/>
              </a:ext>
            </a:extLst>
          </p:cNvPr>
          <p:cNvSpPr txBox="1">
            <a:spLocks/>
          </p:cNvSpPr>
          <p:nvPr/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4A27-F440-4AC9-BB49-F47EFB61C38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0488EAF1-B03C-417D-9EA0-5DB219CA173E}"/>
              </a:ext>
            </a:extLst>
          </p:cNvPr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Results – Classification Overview</a:t>
            </a:r>
          </a:p>
        </p:txBody>
      </p:sp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DBF2D7FB-D658-4FCC-9530-19329329931D}"/>
              </a:ext>
            </a:extLst>
          </p:cNvPr>
          <p:cNvSpPr txBox="1">
            <a:spLocks/>
          </p:cNvSpPr>
          <p:nvPr/>
        </p:nvSpPr>
        <p:spPr>
          <a:xfrm>
            <a:off x="0" y="1412776"/>
            <a:ext cx="8676456" cy="482453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endParaRPr lang="en-US" sz="26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73A93F58-D901-44EC-A23B-53521971F686}"/>
              </a:ext>
            </a:extLst>
          </p:cNvPr>
          <p:cNvSpPr txBox="1">
            <a:spLocks/>
          </p:cNvSpPr>
          <p:nvPr/>
        </p:nvSpPr>
        <p:spPr>
          <a:xfrm>
            <a:off x="152400" y="4209826"/>
            <a:ext cx="8676456" cy="217988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All classifier lost to KNN in performance</a:t>
            </a:r>
          </a:p>
          <a:p>
            <a:pPr marL="109728" indent="0">
              <a:lnSpc>
                <a:spcPts val="3800"/>
              </a:lnSpc>
              <a:buClr>
                <a:schemeClr val="accent2">
                  <a:lumMod val="50000"/>
                </a:schemeClr>
              </a:buClr>
              <a:buNone/>
            </a:pPr>
            <a:endParaRPr lang="en-US" sz="26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331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Results – KNN</a:t>
            </a: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D44EAF79-06AC-4068-A39C-2939B3C84C3B}"/>
              </a:ext>
            </a:extLst>
          </p:cNvPr>
          <p:cNvSpPr txBox="1">
            <a:spLocks/>
          </p:cNvSpPr>
          <p:nvPr/>
        </p:nvSpPr>
        <p:spPr>
          <a:xfrm>
            <a:off x="0" y="1412776"/>
            <a:ext cx="8676456" cy="482453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The KNN classifier has a three main parameters:</a:t>
            </a:r>
            <a:endParaRPr lang="en-US" sz="24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 marL="859536" lvl="1" indent="-457200">
              <a:lnSpc>
                <a:spcPts val="3800"/>
              </a:lnSpc>
              <a:buClr>
                <a:schemeClr val="accent2">
                  <a:lumMod val="50000"/>
                </a:schemeClr>
              </a:buClr>
              <a:buAutoNum type="arabicPeriod"/>
            </a:pPr>
            <a:r>
              <a:rPr lang="en-US" sz="22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Number of nearest neighbors (K)</a:t>
            </a:r>
          </a:p>
          <a:p>
            <a:pPr marL="859536" lvl="1" indent="-457200">
              <a:lnSpc>
                <a:spcPts val="3800"/>
              </a:lnSpc>
              <a:buClr>
                <a:schemeClr val="accent2">
                  <a:lumMod val="50000"/>
                </a:schemeClr>
              </a:buClr>
              <a:buAutoNum type="arabicPeriod"/>
            </a:pPr>
            <a:r>
              <a:rPr lang="en-US" sz="22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Distance metric</a:t>
            </a:r>
          </a:p>
          <a:p>
            <a:pPr marL="859536" lvl="1" indent="-457200">
              <a:lnSpc>
                <a:spcPts val="3800"/>
              </a:lnSpc>
              <a:buClr>
                <a:schemeClr val="accent2">
                  <a:lumMod val="50000"/>
                </a:schemeClr>
              </a:buClr>
              <a:buAutoNum type="arabicPeriod"/>
            </a:pPr>
            <a:r>
              <a:rPr lang="en-US" sz="22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Distance weight</a:t>
            </a: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Unsurprisingly, performance increased for larger K with distance weighting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4539F7-02F4-4A4A-AE97-48CFB61A90D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0" t="6641"/>
          <a:stretch/>
        </p:blipFill>
        <p:spPr bwMode="auto">
          <a:xfrm>
            <a:off x="5912873" y="3933056"/>
            <a:ext cx="3204715" cy="29274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49458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Results – KNN: Distance Metric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ציין מיקום תוכן 2">
                <a:extLst>
                  <a:ext uri="{FF2B5EF4-FFF2-40B4-BE49-F238E27FC236}">
                    <a16:creationId xmlns:a16="http://schemas.microsoft.com/office/drawing/2014/main" id="{D44EAF79-06AC-4068-A39C-2939B3C84C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412776"/>
                <a:ext cx="8676456" cy="576064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365760" indent="-256032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•"/>
                  <a:defRPr kumimoji="0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8368" indent="-246888" algn="l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Font typeface="Georgia"/>
                  <a:buChar char="▫"/>
                  <a:defRPr kumimoji="0" sz="26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3544" indent="-219456" algn="l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Wingdings 2"/>
                  <a:buChar char=""/>
                  <a:defRPr kumimoji="0" sz="2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76" indent="-201168" algn="l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Wingdings 2"/>
                  <a:buChar char=""/>
                  <a:defRPr kumimoji="0" sz="2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88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20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3800"/>
                  </a:lnSpc>
                  <a:buClr>
                    <a:schemeClr val="accent2">
                      <a:lumMod val="50000"/>
                    </a:schemeClr>
                  </a:buClr>
                </a:pPr>
                <a:r>
                  <a:rPr lang="en-US" sz="2600" b="1" dirty="0">
                    <a:solidFill>
                      <a:schemeClr val="tx2">
                        <a:lumMod val="50000"/>
                      </a:schemeClr>
                    </a:solidFill>
                    <a:latin typeface="Garamond" pitchFamily="18" charset="0"/>
                  </a:rPr>
                  <a:t>Interestingly, city-block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600" b="1" i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600" b="1" dirty="0">
                    <a:solidFill>
                      <a:schemeClr val="tx2">
                        <a:lumMod val="50000"/>
                      </a:schemeClr>
                    </a:solidFill>
                    <a:latin typeface="Garamond" pitchFamily="18" charset="0"/>
                  </a:rPr>
                  <a:t> norm) achieved optimal performance</a:t>
                </a:r>
              </a:p>
              <a:p>
                <a:pPr>
                  <a:lnSpc>
                    <a:spcPts val="3800"/>
                  </a:lnSpc>
                  <a:buClr>
                    <a:schemeClr val="accent2">
                      <a:lumMod val="50000"/>
                    </a:schemeClr>
                  </a:buClr>
                </a:pPr>
                <a:endParaRPr lang="en-US" sz="2600" b="1" dirty="0">
                  <a:solidFill>
                    <a:schemeClr val="tx2">
                      <a:lumMod val="50000"/>
                    </a:schemeClr>
                  </a:solidFill>
                  <a:latin typeface="Garamond" pitchFamily="18" charset="0"/>
                </a:endParaRPr>
              </a:p>
            </p:txBody>
          </p:sp>
        </mc:Choice>
        <mc:Fallback xmlns="">
          <p:sp>
            <p:nvSpPr>
              <p:cNvPr id="6" name="מציין מיקום תוכן 2">
                <a:extLst>
                  <a:ext uri="{FF2B5EF4-FFF2-40B4-BE49-F238E27FC236}">
                    <a16:creationId xmlns:a16="http://schemas.microsoft.com/office/drawing/2014/main" xmlns="" id="{D44EAF79-06AC-4068-A39C-2939B3C84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12776"/>
                <a:ext cx="8676456" cy="576064"/>
              </a:xfrm>
              <a:prstGeom prst="rect">
                <a:avLst/>
              </a:prstGeom>
              <a:blipFill rotWithShape="0">
                <a:blip r:embed="rId2"/>
                <a:stretch>
                  <a:fillRect b="-10638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3AA55AE-3F06-4AA6-9D34-DA68F1B64A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3" t="2398" r="5932" b="51124"/>
          <a:stretch/>
        </p:blipFill>
        <p:spPr bwMode="auto">
          <a:xfrm>
            <a:off x="0" y="3140968"/>
            <a:ext cx="9011309" cy="32325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5888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Results – KNN: Distance Metric (2)</a:t>
            </a: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D44EAF79-06AC-4068-A39C-2939B3C84C3B}"/>
              </a:ext>
            </a:extLst>
          </p:cNvPr>
          <p:cNvSpPr txBox="1">
            <a:spLocks/>
          </p:cNvSpPr>
          <p:nvPr/>
        </p:nvSpPr>
        <p:spPr>
          <a:xfrm>
            <a:off x="0" y="1412776"/>
            <a:ext cx="8676456" cy="352839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endParaRPr lang="en-US" sz="26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מציין מיקום תוכן 2">
                <a:extLst>
                  <a:ext uri="{FF2B5EF4-FFF2-40B4-BE49-F238E27FC236}">
                    <a16:creationId xmlns:a16="http://schemas.microsoft.com/office/drawing/2014/main" id="{D44EAF79-06AC-4068-A39C-2939B3C84C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412776"/>
                <a:ext cx="8676456" cy="4824536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365760" indent="-256032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•"/>
                  <a:defRPr kumimoji="0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8368" indent="-246888" algn="l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Font typeface="Georgia"/>
                  <a:buChar char="▫"/>
                  <a:defRPr kumimoji="0" sz="26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3544" indent="-219456" algn="l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Wingdings 2"/>
                  <a:buChar char=""/>
                  <a:defRPr kumimoji="0" sz="2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76" indent="-201168" algn="l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Wingdings 2"/>
                  <a:buChar char=""/>
                  <a:defRPr kumimoji="0" sz="2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88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20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3800"/>
                  </a:lnSpc>
                  <a:buClr>
                    <a:schemeClr val="accent2">
                      <a:lumMod val="50000"/>
                    </a:schemeClr>
                  </a:buClr>
                </a:pPr>
                <a:r>
                  <a:rPr lang="en-US" sz="2600" b="1" dirty="0">
                    <a:solidFill>
                      <a:schemeClr val="tx2">
                        <a:lumMod val="50000"/>
                      </a:schemeClr>
                    </a:solidFill>
                    <a:latin typeface="Garamond" pitchFamily="18" charset="0"/>
                  </a:rPr>
                  <a:t>Curse of dimensionality – weird things happen in high dimensional space</a:t>
                </a:r>
              </a:p>
              <a:p>
                <a:pPr>
                  <a:lnSpc>
                    <a:spcPts val="3800"/>
                  </a:lnSpc>
                  <a:buClr>
                    <a:schemeClr val="accent2">
                      <a:lumMod val="50000"/>
                    </a:schemeClr>
                  </a:buClr>
                </a:pPr>
                <a:endParaRPr lang="en-US" sz="2600" b="1" dirty="0">
                  <a:solidFill>
                    <a:schemeClr val="tx2">
                      <a:lumMod val="50000"/>
                    </a:schemeClr>
                  </a:solidFill>
                  <a:latin typeface="Garamond" pitchFamily="18" charset="0"/>
                </a:endParaRPr>
              </a:p>
              <a:p>
                <a:pPr>
                  <a:lnSpc>
                    <a:spcPts val="3800"/>
                  </a:lnSpc>
                  <a:buClr>
                    <a:schemeClr val="accent2">
                      <a:lumMod val="50000"/>
                    </a:schemeClr>
                  </a:buClr>
                </a:pPr>
                <a:r>
                  <a:rPr lang="en-US" sz="2400" b="1" dirty="0">
                    <a:solidFill>
                      <a:schemeClr val="tx2">
                        <a:lumMod val="50000"/>
                      </a:schemeClr>
                    </a:solidFill>
                    <a:latin typeface="Garamond" pitchFamily="18" charset="0"/>
                  </a:rPr>
                  <a:t>Relative contrast: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𝐷𝑚𝑎</m:t>
                        </m:r>
                        <m:sSubSup>
                          <m:sSub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𝐷𝑚𝑖</m:t>
                        </m:r>
                        <m:sSubSup>
                          <m:sSub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𝐷𝑚𝑖</m:t>
                        </m:r>
                        <m:sSubSup>
                          <m:sSub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</m:den>
                    </m:f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1" dirty="0">
                  <a:solidFill>
                    <a:schemeClr val="tx2">
                      <a:lumMod val="50000"/>
                    </a:schemeClr>
                  </a:solidFill>
                  <a:latin typeface="Garamond" pitchFamily="18" charset="0"/>
                </a:endParaRPr>
              </a:p>
              <a:p>
                <a:pPr>
                  <a:lnSpc>
                    <a:spcPts val="3800"/>
                  </a:lnSpc>
                  <a:buClr>
                    <a:schemeClr val="accent2">
                      <a:lumMod val="50000"/>
                    </a:schemeClr>
                  </a:buClr>
                </a:pPr>
                <a:endParaRPr lang="en-US" sz="2600" b="1" dirty="0">
                  <a:solidFill>
                    <a:schemeClr val="tx2">
                      <a:lumMod val="50000"/>
                    </a:schemeClr>
                  </a:solidFill>
                  <a:latin typeface="Garamond" pitchFamily="18" charset="0"/>
                </a:endParaRPr>
              </a:p>
              <a:p>
                <a:pPr>
                  <a:lnSpc>
                    <a:spcPts val="3800"/>
                  </a:lnSpc>
                  <a:buClr>
                    <a:schemeClr val="accent2">
                      <a:lumMod val="50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6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600" b="1" dirty="0">
                    <a:solidFill>
                      <a:schemeClr val="tx2">
                        <a:lumMod val="50000"/>
                      </a:schemeClr>
                    </a:solidFill>
                    <a:latin typeface="Garamond" pitchFamily="18" charset="0"/>
                  </a:rPr>
                  <a:t> distance metric is the method of choice for providing the best contrast between the different points</a:t>
                </a:r>
              </a:p>
            </p:txBody>
          </p:sp>
        </mc:Choice>
        <mc:Fallback xmlns="">
          <p:sp>
            <p:nvSpPr>
              <p:cNvPr id="8" name="מציין מיקום תוכן 2">
                <a:extLst>
                  <a:ext uri="{FF2B5EF4-FFF2-40B4-BE49-F238E27FC236}">
                    <a16:creationId xmlns:a16="http://schemas.microsoft.com/office/drawing/2014/main" id="{D44EAF79-06AC-4068-A39C-2939B3C84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12776"/>
                <a:ext cx="8676456" cy="48245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042F4F8-E015-46E4-9B12-D43F34D80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03" y="5384626"/>
            <a:ext cx="57340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56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Results – Hysteresis</a:t>
            </a:r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CC2CBBA5-5C7F-4916-8D86-1C420A810989}"/>
              </a:ext>
            </a:extLst>
          </p:cNvPr>
          <p:cNvSpPr txBox="1">
            <a:spLocks/>
          </p:cNvSpPr>
          <p:nvPr/>
        </p:nvSpPr>
        <p:spPr>
          <a:xfrm>
            <a:off x="-24070" y="4005064"/>
            <a:ext cx="9168070" cy="3491760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With optimal value 14 we reached an error rate of under 0.1%</a:t>
            </a: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Above this value, the algorithm responds slowly to changes</a:t>
            </a: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endParaRPr lang="en-US" sz="26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endParaRPr lang="en-US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298" t="5806" r="7762" b="52821"/>
          <a:stretch/>
        </p:blipFill>
        <p:spPr>
          <a:xfrm>
            <a:off x="22552" y="1224855"/>
            <a:ext cx="8914184" cy="26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86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Error Analysis</a:t>
            </a:r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CC2CBBA5-5C7F-4916-8D86-1C420A810989}"/>
              </a:ext>
            </a:extLst>
          </p:cNvPr>
          <p:cNvSpPr txBox="1">
            <a:spLocks/>
          </p:cNvSpPr>
          <p:nvPr/>
        </p:nvSpPr>
        <p:spPr>
          <a:xfrm>
            <a:off x="0" y="1196752"/>
            <a:ext cx="8676456" cy="5256584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It is worthwhile to analyze the source and distribution of classification errors</a:t>
            </a: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Potential to gain insight into how the algorithm works and how it can be improved</a:t>
            </a: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endParaRPr lang="en-US" sz="26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Two questions:</a:t>
            </a:r>
          </a:p>
          <a:p>
            <a:pPr marL="916686" lvl="1" indent="-514350">
              <a:lnSpc>
                <a:spcPts val="3800"/>
              </a:lnSpc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Do the errors originate from several specific recordings, or are they found in many experiments?</a:t>
            </a:r>
          </a:p>
          <a:p>
            <a:pPr marL="916686" lvl="1" indent="-514350">
              <a:lnSpc>
                <a:spcPts val="3800"/>
              </a:lnSpc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Do the errors come in sequential frames (bursts) or are they scattered uniformly across time?</a:t>
            </a:r>
          </a:p>
        </p:txBody>
      </p:sp>
    </p:spTree>
    <p:extLst>
      <p:ext uri="{BB962C8B-B14F-4D97-AF65-F5344CB8AC3E}">
        <p14:creationId xmlns:p14="http://schemas.microsoft.com/office/powerpoint/2010/main" val="2569269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Error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FCEEC-2C8B-4E19-8F9E-AA3606C2F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600" y="1305392"/>
            <a:ext cx="10731505" cy="574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48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8229600" cy="720080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Project Goal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23528" y="1412776"/>
            <a:ext cx="8229600" cy="482453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>
                  <a:lumMod val="50000"/>
                </a:schemeClr>
              </a:buClr>
              <a:buNone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	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>
              <a:lnSpc>
                <a:spcPct val="150000"/>
              </a:lnSpc>
              <a:buClr>
                <a:schemeClr val="accent2">
                  <a:lumMod val="50000"/>
                </a:schemeClr>
              </a:buClr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>
              <a:lnSpc>
                <a:spcPct val="150000"/>
              </a:lnSpc>
              <a:buClr>
                <a:schemeClr val="accent2">
                  <a:lumMod val="50000"/>
                </a:schemeClr>
              </a:buClr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38AC5BC5-9948-4281-A10B-55D05178E0F0}"/>
              </a:ext>
            </a:extLst>
          </p:cNvPr>
          <p:cNvSpPr txBox="1">
            <a:spLocks/>
          </p:cNvSpPr>
          <p:nvPr/>
        </p:nvSpPr>
        <p:spPr>
          <a:xfrm>
            <a:off x="323528" y="1124744"/>
            <a:ext cx="8229600" cy="482453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7EDE6782-EA62-4488-B02A-978D67647B7A}"/>
              </a:ext>
            </a:extLst>
          </p:cNvPr>
          <p:cNvSpPr txBox="1">
            <a:spLocks/>
          </p:cNvSpPr>
          <p:nvPr/>
        </p:nvSpPr>
        <p:spPr>
          <a:xfrm>
            <a:off x="179512" y="1268760"/>
            <a:ext cx="8757224" cy="482453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700"/>
              </a:lnSpc>
              <a:buClr>
                <a:schemeClr val="accent2">
                  <a:lumMod val="50000"/>
                </a:schemeClr>
              </a:buClr>
            </a:pPr>
            <a:r>
              <a:rPr lang="en-US" sz="3600" b="1" dirty="0">
                <a:latin typeface="Garamond" pitchFamily="18" charset="0"/>
              </a:rPr>
              <a:t>Develop a sensor based system for use in the car</a:t>
            </a:r>
          </a:p>
          <a:p>
            <a:pPr>
              <a:lnSpc>
                <a:spcPts val="4700"/>
              </a:lnSpc>
              <a:buClr>
                <a:schemeClr val="accent2">
                  <a:lumMod val="50000"/>
                </a:schemeClr>
              </a:buClr>
            </a:pPr>
            <a:r>
              <a:rPr lang="en-US" sz="3600" b="1" dirty="0">
                <a:latin typeface="Garamond" pitchFamily="18" charset="0"/>
              </a:rPr>
              <a:t>Use statistical signal processing and machine learning techniques to detect and alarm in such cases</a:t>
            </a:r>
          </a:p>
          <a:p>
            <a:pPr>
              <a:lnSpc>
                <a:spcPts val="4700"/>
              </a:lnSpc>
              <a:buClr>
                <a:schemeClr val="accent2">
                  <a:lumMod val="50000"/>
                </a:schemeClr>
              </a:buClr>
            </a:pPr>
            <a:r>
              <a:rPr lang="en-US" sz="3600" b="1" dirty="0">
                <a:latin typeface="Garamond" pitchFamily="18" charset="0"/>
              </a:rPr>
              <a:t>Achieve reliable performance and increase survival rates</a:t>
            </a: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endParaRPr lang="en-US" b="1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68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Error Analysis</a:t>
            </a:r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CC2CBBA5-5C7F-4916-8D86-1C420A810989}"/>
              </a:ext>
            </a:extLst>
          </p:cNvPr>
          <p:cNvSpPr txBox="1">
            <a:spLocks/>
          </p:cNvSpPr>
          <p:nvPr/>
        </p:nvSpPr>
        <p:spPr>
          <a:xfrm>
            <a:off x="0" y="1268760"/>
            <a:ext cx="8676456" cy="5256584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Histogram counts errors for many runs</a:t>
            </a: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Out of 155 recordings:</a:t>
            </a:r>
          </a:p>
          <a:p>
            <a:pPr lvl="1"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84% never had a single error</a:t>
            </a:r>
          </a:p>
          <a:p>
            <a:pPr lvl="1"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4% always had some errors</a:t>
            </a:r>
          </a:p>
          <a:p>
            <a:pPr lvl="1"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The rest were inconsistent: sometimes they had 100% success rate, sometimes they had errors</a:t>
            </a:r>
          </a:p>
        </p:txBody>
      </p:sp>
    </p:spTree>
    <p:extLst>
      <p:ext uri="{BB962C8B-B14F-4D97-AF65-F5344CB8AC3E}">
        <p14:creationId xmlns:p14="http://schemas.microsoft.com/office/powerpoint/2010/main" val="1657949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74736" y="-27384"/>
            <a:ext cx="762000" cy="365760"/>
          </a:xfrm>
        </p:spPr>
        <p:txBody>
          <a:bodyPr/>
          <a:lstStyle/>
          <a:p>
            <a:fld id="{83B04A27-F440-4AC9-BB49-F47EFB61C38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Error Analysis</a:t>
            </a:r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CC2CBBA5-5C7F-4916-8D86-1C420A810989}"/>
              </a:ext>
            </a:extLst>
          </p:cNvPr>
          <p:cNvSpPr txBox="1">
            <a:spLocks/>
          </p:cNvSpPr>
          <p:nvPr/>
        </p:nvSpPr>
        <p:spPr>
          <a:xfrm>
            <a:off x="0" y="1196752"/>
            <a:ext cx="9108504" cy="5256584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As for the second category (experiments with errors every run):</a:t>
            </a:r>
          </a:p>
          <a:p>
            <a:pPr lvl="1"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Appeared in both classes (false alarms and miss-detects)</a:t>
            </a:r>
          </a:p>
          <a:p>
            <a:pPr lvl="1"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Some frames always had errors, others did not</a:t>
            </a:r>
          </a:p>
          <a:p>
            <a:pPr lvl="1"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No more than 2 sequential frames with errors (no bursts)</a:t>
            </a:r>
          </a:p>
          <a:p>
            <a:pPr marL="365760" lvl="1" indent="-256032">
              <a:lnSpc>
                <a:spcPts val="3800"/>
              </a:lnSpc>
              <a:buClr>
                <a:schemeClr val="accent2">
                  <a:lumMod val="50000"/>
                </a:schemeClr>
              </a:buClr>
              <a:buFont typeface="Georgia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We believe these errors originate from dataset imperfections</a:t>
            </a:r>
          </a:p>
          <a:p>
            <a:pPr marL="365760" lvl="1" indent="-256032">
              <a:lnSpc>
                <a:spcPts val="3800"/>
              </a:lnSpc>
              <a:buClr>
                <a:schemeClr val="accent2">
                  <a:lumMod val="50000"/>
                </a:schemeClr>
              </a:buClr>
              <a:buFont typeface="Georgia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Errors in the third category (inconsistent) originate from model imperfections</a:t>
            </a:r>
          </a:p>
          <a:p>
            <a:pPr marL="411480" lvl="1" indent="0">
              <a:lnSpc>
                <a:spcPts val="3800"/>
              </a:lnSpc>
              <a:buClr>
                <a:schemeClr val="accent2">
                  <a:lumMod val="50000"/>
                </a:schemeClr>
              </a:buClr>
              <a:buNone/>
            </a:pPr>
            <a:endParaRPr lang="en-US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301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Real time operation</a:t>
            </a: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8C8B753C-0E41-42A8-8B13-ABFC1F742252}"/>
              </a:ext>
            </a:extLst>
          </p:cNvPr>
          <p:cNvSpPr txBox="1">
            <a:spLocks/>
          </p:cNvSpPr>
          <p:nvPr/>
        </p:nvSpPr>
        <p:spPr>
          <a:xfrm>
            <a:off x="0" y="1412776"/>
            <a:ext cx="8936736" cy="482453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2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Wavelet transform, LDA classifier and hysteresis were implemented on Arduino microcontroller</a:t>
            </a:r>
          </a:p>
          <a:p>
            <a:pPr>
              <a:lnSpc>
                <a:spcPts val="42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Real-time computation measurements were made in order to make sure the 2 seconds time limit is held</a:t>
            </a:r>
          </a:p>
          <a:p>
            <a:pPr>
              <a:lnSpc>
                <a:spcPts val="42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Full compatibility with </a:t>
            </a:r>
            <a:r>
              <a:rPr lang="en-US" sz="2600" b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Matlab</a:t>
            </a: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 simulation was achieved</a:t>
            </a:r>
          </a:p>
          <a:p>
            <a:pPr>
              <a:lnSpc>
                <a:spcPts val="42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Arduino Due has very limited RAM memory size - affects our ability to implement real-time filtering</a:t>
            </a:r>
          </a:p>
          <a:p>
            <a:pPr>
              <a:lnSpc>
                <a:spcPts val="42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Not all algorithms are suitable for Arduino implementation, due to memory and run-time limitations</a:t>
            </a:r>
          </a:p>
          <a:p>
            <a:pPr>
              <a:lnSpc>
                <a:spcPts val="4200"/>
              </a:lnSpc>
              <a:buClr>
                <a:schemeClr val="accent2">
                  <a:lumMod val="50000"/>
                </a:schemeClr>
              </a:buClr>
            </a:pPr>
            <a:endParaRPr lang="en-US" sz="26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>
              <a:lnSpc>
                <a:spcPts val="4200"/>
              </a:lnSpc>
              <a:buClr>
                <a:schemeClr val="accent2">
                  <a:lumMod val="50000"/>
                </a:schemeClr>
              </a:buClr>
            </a:pPr>
            <a:endParaRPr lang="en-US" sz="26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>
              <a:lnSpc>
                <a:spcPts val="4200"/>
              </a:lnSpc>
              <a:buClr>
                <a:schemeClr val="accent2">
                  <a:lumMod val="50000"/>
                </a:schemeClr>
              </a:buClr>
            </a:pPr>
            <a:endParaRPr lang="en-US" sz="26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944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(Almost) Live Demo</a:t>
            </a:r>
          </a:p>
        </p:txBody>
      </p:sp>
    </p:spTree>
    <p:extLst>
      <p:ext uri="{BB962C8B-B14F-4D97-AF65-F5344CB8AC3E}">
        <p14:creationId xmlns:p14="http://schemas.microsoft.com/office/powerpoint/2010/main" val="2527295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Passenger Detection (1)</a:t>
            </a:r>
          </a:p>
        </p:txBody>
      </p:sp>
      <p:pic>
        <p:nvPicPr>
          <p:cNvPr id="6" name="Alarm sound">
            <a:hlinkClick r:id="" action="ppaction://media"/>
            <a:extLst>
              <a:ext uri="{FF2B5EF4-FFF2-40B4-BE49-F238E27FC236}">
                <a16:creationId xmlns:a16="http://schemas.microsoft.com/office/drawing/2014/main" id="{FFB602ED-14C3-4F86-B609-6D438B102B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66312" y="856550"/>
            <a:ext cx="609600" cy="609600"/>
          </a:xfrm>
          <a:prstGeom prst="rect">
            <a:avLst/>
          </a:prstGeom>
        </p:spPr>
      </p:pic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B8821827-C5DB-4BAF-B816-97D1701AEF8A}"/>
              </a:ext>
            </a:extLst>
          </p:cNvPr>
          <p:cNvSpPr txBox="1">
            <a:spLocks/>
          </p:cNvSpPr>
          <p:nvPr/>
        </p:nvSpPr>
        <p:spPr>
          <a:xfrm>
            <a:off x="92696" y="1315250"/>
            <a:ext cx="8676456" cy="290583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6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Can we improve the poor false positive rates of common seat belt detectors?</a:t>
            </a:r>
          </a:p>
          <a:p>
            <a:pPr>
              <a:lnSpc>
                <a:spcPts val="46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A greater challenge: signals from driving are noisy</a:t>
            </a:r>
          </a:p>
          <a:p>
            <a:pPr>
              <a:lnSpc>
                <a:spcPts val="46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New database: 4 hours of recordings from a driving car</a:t>
            </a:r>
          </a:p>
        </p:txBody>
      </p:sp>
    </p:spTree>
    <p:extLst>
      <p:ext uri="{BB962C8B-B14F-4D97-AF65-F5344CB8AC3E}">
        <p14:creationId xmlns:p14="http://schemas.microsoft.com/office/powerpoint/2010/main" val="419927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Passenger Detection (2)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9" b="3319"/>
          <a:stretch/>
        </p:blipFill>
        <p:spPr bwMode="auto">
          <a:xfrm>
            <a:off x="541890" y="1268760"/>
            <a:ext cx="8064896" cy="58269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3290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Passenger Detection (3)</a:t>
            </a:r>
          </a:p>
        </p:txBody>
      </p:sp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77224322-50B3-477D-BAD2-130B1971CC65}"/>
              </a:ext>
            </a:extLst>
          </p:cNvPr>
          <p:cNvSpPr txBox="1">
            <a:spLocks/>
          </p:cNvSpPr>
          <p:nvPr/>
        </p:nvSpPr>
        <p:spPr>
          <a:xfrm>
            <a:off x="-35496" y="1196752"/>
            <a:ext cx="9179496" cy="482453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buClr>
                <a:schemeClr val="accent2">
                  <a:lumMod val="50000"/>
                </a:schemeClr>
              </a:buClr>
            </a:pPr>
            <a:r>
              <a:rPr lang="en-US" sz="255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This was not our initial target - more like a proof of concept, suggesting an interesting sequel</a:t>
            </a:r>
          </a:p>
          <a:p>
            <a:pPr>
              <a:lnSpc>
                <a:spcPts val="4500"/>
              </a:lnSpc>
              <a:buClr>
                <a:schemeClr val="accent2">
                  <a:lumMod val="50000"/>
                </a:schemeClr>
              </a:buClr>
            </a:pPr>
            <a:r>
              <a:rPr lang="en-US" sz="255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Without testing any further optimizations, the error rate is ~1%</a:t>
            </a:r>
          </a:p>
          <a:p>
            <a:pPr>
              <a:lnSpc>
                <a:spcPts val="4500"/>
              </a:lnSpc>
              <a:buClr>
                <a:schemeClr val="accent2">
                  <a:lumMod val="50000"/>
                </a:schemeClr>
              </a:buClr>
            </a:pPr>
            <a:r>
              <a:rPr lang="en-US" sz="255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This is a good starting point for further work</a:t>
            </a: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endParaRPr lang="en-US" sz="26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95903-2BE4-49D1-9033-9C99E3AF122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6" t="2345" r="6954" b="51602"/>
          <a:stretch/>
        </p:blipFill>
        <p:spPr bwMode="auto">
          <a:xfrm>
            <a:off x="539552" y="3987374"/>
            <a:ext cx="7848873" cy="28803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47567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Passenger Detection (4)</a:t>
            </a:r>
          </a:p>
        </p:txBody>
      </p:sp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77224322-50B3-477D-BAD2-130B1971CC65}"/>
              </a:ext>
            </a:extLst>
          </p:cNvPr>
          <p:cNvSpPr txBox="1">
            <a:spLocks/>
          </p:cNvSpPr>
          <p:nvPr/>
        </p:nvSpPr>
        <p:spPr>
          <a:xfrm>
            <a:off x="0" y="1412776"/>
            <a:ext cx="8676456" cy="482453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The tradeoff is between quick response (low hysteresis) and high accuracy (high hysteresis)</a:t>
            </a: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Unlike the child-detection </a:t>
            </a:r>
            <a:r>
              <a:rPr lang="en-US" sz="2600" b="1" dirty="0" smtClean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scenario, providing immediate </a:t>
            </a: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response is more critical</a:t>
            </a:r>
          </a:p>
        </p:txBody>
      </p:sp>
      <p:pic>
        <p:nvPicPr>
          <p:cNvPr id="9" name="Picture 2" descr="https://glutenfreehomemaker.com/wp-content/uploads/2011/07/grocery-bag-with-seat-be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828999"/>
            <a:ext cx="42672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089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Achievements and Future Work</a:t>
            </a: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8C8B753C-0E41-42A8-8B13-ABFC1F742252}"/>
              </a:ext>
            </a:extLst>
          </p:cNvPr>
          <p:cNvSpPr txBox="1">
            <a:spLocks/>
          </p:cNvSpPr>
          <p:nvPr/>
        </p:nvSpPr>
        <p:spPr>
          <a:xfrm>
            <a:off x="0" y="1412776"/>
            <a:ext cx="9036496" cy="54006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700"/>
              </a:lnSpc>
              <a:buClr>
                <a:schemeClr val="accent2">
                  <a:lumMod val="50000"/>
                </a:schemeClr>
              </a:buClr>
            </a:pPr>
            <a:r>
              <a:rPr lang="en-US" sz="25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We developed a machine learning based system for the detection of children forgotten in cars. </a:t>
            </a:r>
          </a:p>
          <a:p>
            <a:pPr lvl="1">
              <a:lnSpc>
                <a:spcPts val="4700"/>
              </a:lnSpc>
              <a:buClr>
                <a:schemeClr val="accent2">
                  <a:lumMod val="50000"/>
                </a:schemeClr>
              </a:buClr>
            </a:pPr>
            <a:r>
              <a:rPr lang="en-US" sz="25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We acquired a diverse dataset of more than 10 hours of recordings</a:t>
            </a:r>
          </a:p>
          <a:p>
            <a:pPr lvl="1">
              <a:lnSpc>
                <a:spcPts val="4700"/>
              </a:lnSpc>
              <a:buClr>
                <a:schemeClr val="accent2">
                  <a:lumMod val="50000"/>
                </a:schemeClr>
              </a:buClr>
            </a:pPr>
            <a:r>
              <a:rPr lang="en-US" sz="25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We developed a machine learning and feature extraction simulation, for which we executed a full scale optimization</a:t>
            </a:r>
          </a:p>
          <a:p>
            <a:pPr lvl="1">
              <a:lnSpc>
                <a:spcPts val="4700"/>
              </a:lnSpc>
              <a:buClr>
                <a:schemeClr val="accent2">
                  <a:lumMod val="50000"/>
                </a:schemeClr>
              </a:buClr>
            </a:pPr>
            <a:r>
              <a:rPr lang="en-US" sz="25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We implemented a real-time operational version of the algorithm on a standalone 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854653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Achievements and Future Work</a:t>
            </a:r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8C8B753C-0E41-42A8-8B13-ABFC1F742252}"/>
              </a:ext>
            </a:extLst>
          </p:cNvPr>
          <p:cNvSpPr txBox="1">
            <a:spLocks/>
          </p:cNvSpPr>
          <p:nvPr/>
        </p:nvSpPr>
        <p:spPr>
          <a:xfrm>
            <a:off x="0" y="1412776"/>
            <a:ext cx="9036496" cy="54006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700"/>
              </a:lnSpc>
              <a:buClr>
                <a:schemeClr val="accent2">
                  <a:lumMod val="50000"/>
                </a:schemeClr>
              </a:buClr>
            </a:pPr>
            <a:r>
              <a:rPr lang="en-US" sz="25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Our work showed that child detection in cars can be done with error rates as low as 0.07% - that is one error every 1400 data samples, or a single error every hour.</a:t>
            </a:r>
          </a:p>
          <a:p>
            <a:pPr>
              <a:lnSpc>
                <a:spcPts val="4700"/>
              </a:lnSpc>
              <a:buClr>
                <a:schemeClr val="accent2">
                  <a:lumMod val="50000"/>
                </a:schemeClr>
              </a:buClr>
            </a:pPr>
            <a:r>
              <a:rPr lang="en-US" sz="25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Future improvements:</a:t>
            </a:r>
          </a:p>
          <a:p>
            <a:pPr lvl="1">
              <a:lnSpc>
                <a:spcPts val="4700"/>
              </a:lnSpc>
              <a:buClr>
                <a:schemeClr val="accent2">
                  <a:lumMod val="50000"/>
                </a:schemeClr>
              </a:buClr>
            </a:pPr>
            <a:r>
              <a:rPr lang="en-US" sz="23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Feature engineering</a:t>
            </a:r>
          </a:p>
          <a:p>
            <a:pPr lvl="1">
              <a:lnSpc>
                <a:spcPts val="4700"/>
              </a:lnSpc>
              <a:buClr>
                <a:schemeClr val="accent2">
                  <a:lumMod val="50000"/>
                </a:schemeClr>
              </a:buClr>
            </a:pPr>
            <a:r>
              <a:rPr lang="en-US" sz="23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Dimensionality reduction/larger training base</a:t>
            </a:r>
          </a:p>
          <a:p>
            <a:pPr lvl="1">
              <a:lnSpc>
                <a:spcPts val="4700"/>
              </a:lnSpc>
              <a:buClr>
                <a:schemeClr val="accent2">
                  <a:lumMod val="50000"/>
                </a:schemeClr>
              </a:buClr>
            </a:pPr>
            <a:r>
              <a:rPr lang="en-US" sz="23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Deep learning</a:t>
            </a:r>
          </a:p>
          <a:p>
            <a:pPr marL="411480" lvl="1" indent="0">
              <a:lnSpc>
                <a:spcPts val="4700"/>
              </a:lnSpc>
              <a:buClr>
                <a:schemeClr val="accent2">
                  <a:lumMod val="50000"/>
                </a:schemeClr>
              </a:buClr>
              <a:buNone/>
            </a:pPr>
            <a:endParaRPr lang="en-US" sz="23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13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Outline</a:t>
            </a: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69BEEB27-1F55-4CE9-AB93-BE74BDBFA436}"/>
              </a:ext>
            </a:extLst>
          </p:cNvPr>
          <p:cNvSpPr txBox="1">
            <a:spLocks/>
          </p:cNvSpPr>
          <p:nvPr/>
        </p:nvSpPr>
        <p:spPr>
          <a:xfrm>
            <a:off x="0" y="1412776"/>
            <a:ext cx="9252520" cy="482453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600" b="1" dirty="0">
                <a:latin typeface="Garamond" pitchFamily="18" charset="0"/>
              </a:rPr>
              <a:t>Hardware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600" b="1" dirty="0">
                <a:latin typeface="Garamond" pitchFamily="18" charset="0"/>
              </a:rPr>
              <a:t>Data acquisition and signal characterization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600" b="1" dirty="0">
                <a:latin typeface="Garamond" pitchFamily="18" charset="0"/>
              </a:rPr>
              <a:t>Prior art and our proposed approach</a:t>
            </a:r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en-US" sz="3200" b="1" dirty="0">
                <a:solidFill>
                  <a:schemeClr val="tx1"/>
                </a:solidFill>
                <a:latin typeface="Garamond" pitchFamily="18" charset="0"/>
              </a:rPr>
              <a:t>Feature extraction</a:t>
            </a:r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en-US" sz="3200" b="1" dirty="0">
                <a:solidFill>
                  <a:schemeClr val="tx1"/>
                </a:solidFill>
                <a:latin typeface="Garamond" pitchFamily="18" charset="0"/>
              </a:rPr>
              <a:t>Classification</a:t>
            </a:r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en-US" sz="3200" b="1" dirty="0">
                <a:solidFill>
                  <a:schemeClr val="tx1"/>
                </a:solidFill>
                <a:latin typeface="Garamond" pitchFamily="18" charset="0"/>
              </a:rPr>
              <a:t>Hysteresis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600" b="1" dirty="0">
                <a:latin typeface="Garamond" pitchFamily="18" charset="0"/>
              </a:rPr>
              <a:t>Results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600" b="1" dirty="0">
                <a:latin typeface="Garamond" pitchFamily="18" charset="0"/>
              </a:rPr>
              <a:t>Passenger detection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endParaRPr lang="en-US" sz="2400" b="1" dirty="0">
              <a:latin typeface="Garamond" pitchFamily="18" charset="0"/>
            </a:endParaRPr>
          </a:p>
          <a:p>
            <a:pPr>
              <a:lnSpc>
                <a:spcPts val="4700"/>
              </a:lnSpc>
              <a:buClr>
                <a:schemeClr val="accent2">
                  <a:lumMod val="50000"/>
                </a:schemeClr>
              </a:buClr>
            </a:pPr>
            <a:endParaRPr lang="en-US" b="1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2615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453450" y="1715633"/>
            <a:ext cx="6048672" cy="1656184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Thank you</a:t>
            </a:r>
          </a:p>
        </p:txBody>
      </p:sp>
      <p:sp>
        <p:nvSpPr>
          <p:cNvPr id="8" name="מציין מיקום תוכן 2"/>
          <p:cNvSpPr txBox="1">
            <a:spLocks/>
          </p:cNvSpPr>
          <p:nvPr/>
        </p:nvSpPr>
        <p:spPr>
          <a:xfrm>
            <a:off x="467544" y="1628800"/>
            <a:ext cx="8229600" cy="487372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SzTx/>
              <a:buFont typeface="Georgia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8" y="3458650"/>
            <a:ext cx="3381375" cy="3381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635" y="3667936"/>
            <a:ext cx="3172089" cy="31720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5" y="599194"/>
            <a:ext cx="2266514" cy="226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253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04664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Hardware</a:t>
            </a:r>
          </a:p>
        </p:txBody>
      </p:sp>
      <p:sp>
        <p:nvSpPr>
          <p:cNvPr id="12" name="מציין מיקום תוכן 2">
            <a:extLst>
              <a:ext uri="{FF2B5EF4-FFF2-40B4-BE49-F238E27FC236}">
                <a16:creationId xmlns:a16="http://schemas.microsoft.com/office/drawing/2014/main" id="{3EF059F5-7C30-4BF8-BF4C-F48C8153B4A9}"/>
              </a:ext>
            </a:extLst>
          </p:cNvPr>
          <p:cNvSpPr txBox="1">
            <a:spLocks/>
          </p:cNvSpPr>
          <p:nvPr/>
        </p:nvSpPr>
        <p:spPr>
          <a:xfrm>
            <a:off x="0" y="1124744"/>
            <a:ext cx="9252520" cy="316835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050" b="1" dirty="0">
                <a:latin typeface="Garamond" pitchFamily="18" charset="0"/>
              </a:rPr>
              <a:t>Arduino DUE microcontroller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050" b="1" dirty="0">
                <a:latin typeface="Garamond" pitchFamily="18" charset="0"/>
              </a:rPr>
              <a:t>Interface board (microcontroller to car and sensors)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050" b="1" dirty="0">
                <a:latin typeface="Garamond" pitchFamily="18" charset="0"/>
              </a:rPr>
              <a:t>Piezoelectric sensor in custom designed package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endParaRPr lang="en-US" sz="3050" b="1" dirty="0">
              <a:latin typeface="Garamond" pitchFamily="18" charset="0"/>
            </a:endParaRPr>
          </a:p>
          <a:p>
            <a:pPr>
              <a:lnSpc>
                <a:spcPts val="4700"/>
              </a:lnSpc>
              <a:buClr>
                <a:schemeClr val="accent2">
                  <a:lumMod val="50000"/>
                </a:schemeClr>
              </a:buClr>
            </a:pPr>
            <a:endParaRPr lang="en-US" sz="3200" b="1" dirty="0">
              <a:latin typeface="Garamond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F4C6B3C-76CA-470F-B2C6-144BBAA5ACD5}"/>
              </a:ext>
            </a:extLst>
          </p:cNvPr>
          <p:cNvGrpSpPr/>
          <p:nvPr/>
        </p:nvGrpSpPr>
        <p:grpSpPr>
          <a:xfrm>
            <a:off x="950737" y="2780928"/>
            <a:ext cx="7360917" cy="4104456"/>
            <a:chOff x="950737" y="1268760"/>
            <a:chExt cx="7360917" cy="5354879"/>
          </a:xfrm>
        </p:grpSpPr>
        <p:grpSp>
          <p:nvGrpSpPr>
            <p:cNvPr id="6" name="Group 2">
              <a:extLst>
                <a:ext uri="{FF2B5EF4-FFF2-40B4-BE49-F238E27FC236}">
                  <a16:creationId xmlns:a16="http://schemas.microsoft.com/office/drawing/2014/main" id="{7214677E-91C9-47EB-BDF1-EB350CF84D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0737" y="1291227"/>
              <a:ext cx="3784600" cy="5332412"/>
              <a:chOff x="461" y="1600"/>
              <a:chExt cx="5962" cy="8397"/>
            </a:xfrm>
          </p:grpSpPr>
          <p:pic>
            <p:nvPicPr>
              <p:cNvPr id="7" name="Picture 3" descr="IMG_20170621_190613">
                <a:extLst>
                  <a:ext uri="{FF2B5EF4-FFF2-40B4-BE49-F238E27FC236}">
                    <a16:creationId xmlns:a16="http://schemas.microsoft.com/office/drawing/2014/main" id="{8C123791-D6C4-453B-80C6-C33AFE92E2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50" t="15802"/>
              <a:stretch>
                <a:fillRect/>
              </a:stretch>
            </p:blipFill>
            <p:spPr bwMode="auto">
              <a:xfrm>
                <a:off x="461" y="1600"/>
                <a:ext cx="5962" cy="39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4" descr="IMG_20170621_190643">
                <a:extLst>
                  <a:ext uri="{FF2B5EF4-FFF2-40B4-BE49-F238E27FC236}">
                    <a16:creationId xmlns:a16="http://schemas.microsoft.com/office/drawing/2014/main" id="{3E85D406-CEA7-4115-824F-50A1836DBA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1235" y="4810"/>
                <a:ext cx="4413" cy="59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CACEE68-C51D-4475-B3FD-5E04399B77BB}"/>
                </a:ext>
              </a:extLst>
            </p:cNvPr>
            <p:cNvGrpSpPr/>
            <p:nvPr/>
          </p:nvGrpSpPr>
          <p:grpSpPr>
            <a:xfrm>
              <a:off x="4725809" y="1268760"/>
              <a:ext cx="3585845" cy="5353685"/>
              <a:chOff x="0" y="0"/>
              <a:chExt cx="3585845" cy="535372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6DBC49D-9D0C-4137-8328-9E90ED9669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4" t="11363" r="1764" b="8083"/>
              <a:stretch/>
            </p:blipFill>
            <p:spPr>
              <a:xfrm rot="16200000">
                <a:off x="194094" y="2367951"/>
                <a:ext cx="2799715" cy="3171825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1D0EC58-3CA8-418A-BEB4-845E24E410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6" r="2861"/>
              <a:stretch/>
            </p:blipFill>
            <p:spPr bwMode="auto">
              <a:xfrm>
                <a:off x="0" y="0"/>
                <a:ext cx="3585845" cy="255587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71321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35496" y="548680"/>
            <a:ext cx="9001000" cy="792088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Data acquisition and signal characterization</a:t>
            </a: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044A9B96-8027-41EA-8390-813EB3D4CE5B}"/>
              </a:ext>
            </a:extLst>
          </p:cNvPr>
          <p:cNvSpPr txBox="1">
            <a:spLocks/>
          </p:cNvSpPr>
          <p:nvPr/>
        </p:nvSpPr>
        <p:spPr>
          <a:xfrm>
            <a:off x="0" y="1628800"/>
            <a:ext cx="9252520" cy="388843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500"/>
              </a:lnSpc>
              <a:buClr>
                <a:schemeClr val="accent2">
                  <a:lumMod val="50000"/>
                </a:schemeClr>
              </a:buClr>
            </a:pPr>
            <a:r>
              <a:rPr lang="en-US" sz="35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All data was acquired by us in different scenarios, 10 hours total</a:t>
            </a:r>
          </a:p>
          <a:p>
            <a:pPr>
              <a:lnSpc>
                <a:spcPts val="5500"/>
              </a:lnSpc>
              <a:buClr>
                <a:schemeClr val="accent2">
                  <a:lumMod val="50000"/>
                </a:schemeClr>
              </a:buClr>
            </a:pPr>
            <a:r>
              <a:rPr lang="en-US" sz="35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Signals are sampled at 1K samples per second</a:t>
            </a:r>
          </a:p>
          <a:p>
            <a:pPr>
              <a:lnSpc>
                <a:spcPts val="5500"/>
              </a:lnSpc>
              <a:buClr>
                <a:schemeClr val="accent2">
                  <a:lumMod val="50000"/>
                </a:schemeClr>
              </a:buClr>
            </a:pPr>
            <a:r>
              <a:rPr lang="en-US" sz="35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Obtained recordings are pressure signals similar to ones used in </a:t>
            </a:r>
            <a:r>
              <a:rPr lang="en-US" sz="3500" b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ballistocardiography</a:t>
            </a:r>
            <a:endParaRPr lang="en-US" sz="35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560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412776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9728">
              <a:spcBef>
                <a:spcPts val="300"/>
              </a:spcBef>
              <a:buClr>
                <a:schemeClr val="accent3"/>
              </a:buClr>
            </a:pPr>
            <a:r>
              <a:rPr lang="en-US" sz="3000" dirty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rPr>
              <a:t>Some kids are calm</a:t>
            </a:r>
            <a:br>
              <a:rPr lang="en-US" sz="3000" dirty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rPr>
            </a:br>
            <a:endParaRPr lang="en-US" sz="3000" dirty="0">
              <a:solidFill>
                <a:schemeClr val="tx1"/>
              </a:solidFill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000" dirty="0">
              <a:latin typeface="Garamond" panose="02020404030301010803" pitchFamily="18" charset="0"/>
            </a:endParaRPr>
          </a:p>
          <a:p>
            <a:endParaRPr lang="en-US" sz="3000" dirty="0">
              <a:latin typeface="Garamond" panose="02020404030301010803" pitchFamily="18" charset="0"/>
            </a:endParaRPr>
          </a:p>
          <a:p>
            <a:endParaRPr lang="en-US" sz="3000" dirty="0">
              <a:latin typeface="Garamond" panose="02020404030301010803" pitchFamily="18" charset="0"/>
            </a:endParaRPr>
          </a:p>
          <a:p>
            <a:pPr marL="109728" indent="0">
              <a:buFont typeface="Georgia"/>
              <a:buNone/>
            </a:pPr>
            <a:r>
              <a:rPr lang="en-US" sz="3000" dirty="0">
                <a:latin typeface="Garamond" panose="02020404030301010803" pitchFamily="18" charset="0"/>
              </a:rPr>
              <a:t>Some are jumpy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099107-96CE-416A-9656-1518D497720D}"/>
              </a:ext>
            </a:extLst>
          </p:cNvPr>
          <p:cNvGrpSpPr/>
          <p:nvPr/>
        </p:nvGrpSpPr>
        <p:grpSpPr>
          <a:xfrm>
            <a:off x="243933" y="2079064"/>
            <a:ext cx="8667597" cy="3989040"/>
            <a:chOff x="243933" y="2079064"/>
            <a:chExt cx="8667597" cy="3989040"/>
          </a:xfrm>
        </p:grpSpPr>
        <p:pic>
          <p:nvPicPr>
            <p:cNvPr id="8" name="Picture 7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9" t="13671" r="8110" b="60205"/>
            <a:stretch/>
          </p:blipFill>
          <p:spPr bwMode="auto">
            <a:xfrm>
              <a:off x="243933" y="2079064"/>
              <a:ext cx="8656134" cy="174218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Picture 8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4" t="41836" r="7917" b="32582"/>
            <a:stretch/>
          </p:blipFill>
          <p:spPr bwMode="auto">
            <a:xfrm>
              <a:off x="293768" y="4365104"/>
              <a:ext cx="8617762" cy="1703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0" name="כותרת 1">
            <a:extLst>
              <a:ext uri="{FF2B5EF4-FFF2-40B4-BE49-F238E27FC236}">
                <a16:creationId xmlns:a16="http://schemas.microsoft.com/office/drawing/2014/main" id="{6F88C840-1155-4F1D-81A8-04A5715999E2}"/>
              </a:ext>
            </a:extLst>
          </p:cNvPr>
          <p:cNvSpPr txBox="1">
            <a:spLocks/>
          </p:cNvSpPr>
          <p:nvPr/>
        </p:nvSpPr>
        <p:spPr>
          <a:xfrm>
            <a:off x="395536" y="476672"/>
            <a:ext cx="8352928" cy="792088"/>
          </a:xfrm>
          <a:prstGeom prst="rect">
            <a:avLst/>
          </a:prstGeom>
        </p:spPr>
        <p:txBody>
          <a:bodyPr vert="horz" anchor="ctr"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Data acquisition and signal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3272688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Prior Art and Our Approach</a:t>
            </a: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36B8DC73-C789-4E41-B3E6-7879E7AA2C5C}"/>
              </a:ext>
            </a:extLst>
          </p:cNvPr>
          <p:cNvSpPr txBox="1">
            <a:spLocks/>
          </p:cNvSpPr>
          <p:nvPr/>
        </p:nvSpPr>
        <p:spPr>
          <a:xfrm>
            <a:off x="0" y="1196752"/>
            <a:ext cx="9252520" cy="482453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4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Previous attempt: dual sensor fixed algorithm</a:t>
            </a:r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Spectral analysis</a:t>
            </a:r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Energy threshold </a:t>
            </a:r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Hysteresis</a:t>
            </a:r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Real time implementation</a:t>
            </a:r>
            <a:endParaRPr lang="en-US" sz="34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>
              <a:buClr>
                <a:schemeClr val="accent2">
                  <a:lumMod val="50000"/>
                </a:schemeClr>
              </a:buClr>
            </a:pPr>
            <a:endParaRPr lang="en-US" sz="14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4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Our approach: single sensor machine learning</a:t>
            </a:r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Wavelet transform</a:t>
            </a:r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Machine learning classifier</a:t>
            </a:r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Hysteresis</a:t>
            </a:r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Real time implementation</a:t>
            </a:r>
            <a:endParaRPr lang="en-US" sz="34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 lvl="1">
              <a:buClr>
                <a:schemeClr val="accent2">
                  <a:lumMod val="50000"/>
                </a:schemeClr>
              </a:buClr>
            </a:pPr>
            <a:endParaRPr lang="en-US" sz="32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 lvl="1">
              <a:buClr>
                <a:schemeClr val="accent2">
                  <a:lumMod val="50000"/>
                </a:schemeClr>
              </a:buClr>
            </a:pPr>
            <a:endParaRPr lang="en-US" sz="32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>
              <a:buClr>
                <a:schemeClr val="accent2">
                  <a:lumMod val="50000"/>
                </a:schemeClr>
              </a:buClr>
            </a:pPr>
            <a:endParaRPr lang="en-US" sz="24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>
              <a:lnSpc>
                <a:spcPts val="4700"/>
              </a:lnSpc>
              <a:buClr>
                <a:schemeClr val="accent2">
                  <a:lumMod val="50000"/>
                </a:schemeClr>
              </a:buClr>
            </a:pPr>
            <a:endParaRPr lang="en-US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814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4A27-F440-4AC9-BB49-F47EFB61C38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39552" y="476672"/>
            <a:ext cx="8229600" cy="7200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Feature Extraction</a:t>
            </a: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593C5A88-886D-4619-BEC4-8CF810A4F0C3}"/>
              </a:ext>
            </a:extLst>
          </p:cNvPr>
          <p:cNvSpPr txBox="1">
            <a:spLocks/>
          </p:cNvSpPr>
          <p:nvPr/>
        </p:nvSpPr>
        <p:spPr>
          <a:xfrm>
            <a:off x="0" y="1196752"/>
            <a:ext cx="9252520" cy="482453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This is the process of transforming the raw data and generating relevant attributes from it</a:t>
            </a: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We used features that are based on the discrete wavelet transform (DWT) of the signals</a:t>
            </a:r>
          </a:p>
          <a:p>
            <a:pPr>
              <a:lnSpc>
                <a:spcPts val="3800"/>
              </a:lnSpc>
              <a:buClr>
                <a:schemeClr val="accent2">
                  <a:lumMod val="50000"/>
                </a:schemeClr>
              </a:buClr>
            </a:pPr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</a:rPr>
              <a:t>This transform allows for multiresolution analysis and captures both time and frequency information of the signals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endParaRPr lang="en-US" sz="26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  <a:p>
            <a:pPr>
              <a:lnSpc>
                <a:spcPts val="4700"/>
              </a:lnSpc>
              <a:buClr>
                <a:schemeClr val="accent2">
                  <a:lumMod val="50000"/>
                </a:schemeClr>
              </a:buClr>
            </a:pPr>
            <a:endParaRPr lang="en-US" sz="2600" b="1" dirty="0">
              <a:solidFill>
                <a:schemeClr val="tx2">
                  <a:lumMod val="50000"/>
                </a:schemeClr>
              </a:solidFill>
              <a:latin typeface="Garamond" pitchFamily="18" charset="0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B38A869A-4EA1-4C53-ABA9-F902642C8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4866"/>
          <a:stretch>
            <a:fillRect/>
          </a:stretch>
        </p:blipFill>
        <p:spPr bwMode="auto">
          <a:xfrm>
            <a:off x="0" y="4149080"/>
            <a:ext cx="4572000" cy="273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567B4E6-FD7F-4C6B-A171-B8F2D965D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2652" r="16704" b="5501"/>
          <a:stretch/>
        </p:blipFill>
        <p:spPr bwMode="auto">
          <a:xfrm>
            <a:off x="4283968" y="4437112"/>
            <a:ext cx="4824537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2038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עירוני">
  <a:themeElements>
    <a:clrScheme name="פסגה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עירוני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עירוני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11676</TotalTime>
  <Words>1414</Words>
  <Application>Microsoft Office PowerPoint</Application>
  <PresentationFormat>On-screen Show (4:3)</PresentationFormat>
  <Paragraphs>241</Paragraphs>
  <Slides>40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Aparajita</vt:lpstr>
      <vt:lpstr>Arial</vt:lpstr>
      <vt:lpstr>Calibri</vt:lpstr>
      <vt:lpstr>Cambria Math</vt:lpstr>
      <vt:lpstr>Garamond</vt:lpstr>
      <vt:lpstr>Georgia</vt:lpstr>
      <vt:lpstr>Tahoma</vt:lpstr>
      <vt:lpstr>Times New Roman</vt:lpstr>
      <vt:lpstr>Trebuchet MS</vt:lpstr>
      <vt:lpstr>Wingdings 2</vt:lpstr>
      <vt:lpstr>עירוני</vt:lpstr>
      <vt:lpstr>Machine Learning of a Piezoelectric Sensor for Detection of Children Abandoned in Cars</vt:lpstr>
      <vt:lpstr>Motivation</vt:lpstr>
      <vt:lpstr>Project Goal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of a Piezoelectric Sensor for Detection of Children Abandoned in Cars</dc:title>
  <dc:creator>Tom&amp;Li</dc:creator>
  <cp:lastModifiedBy>Tom Beer</cp:lastModifiedBy>
  <cp:revision>630</cp:revision>
  <dcterms:created xsi:type="dcterms:W3CDTF">2016-05-14T17:06:11Z</dcterms:created>
  <dcterms:modified xsi:type="dcterms:W3CDTF">2017-07-19T08:54:04Z</dcterms:modified>
</cp:coreProperties>
</file>